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57" r:id="rId5"/>
    <p:sldId id="265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7" r:id="rId14"/>
    <p:sldId id="270" r:id="rId15"/>
    <p:sldId id="271" r:id="rId16"/>
    <p:sldId id="272" r:id="rId17"/>
    <p:sldId id="268" r:id="rId18"/>
    <p:sldId id="274" r:id="rId19"/>
    <p:sldId id="275" r:id="rId20"/>
    <p:sldId id="276" r:id="rId21"/>
    <p:sldId id="277" r:id="rId22"/>
    <p:sldId id="269" r:id="rId23"/>
    <p:sldId id="278" r:id="rId24"/>
    <p:sldId id="280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78446" autoAdjust="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B90A-7D5A-46B9-BA90-2F1046312431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A0365-F2AC-4FAA-8675-AB50FFBCC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8C42-4678-48F8-A97E-3A0D0C708BDA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7F57-D3FC-478B-9F3E-66BD987DD8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D05E-52F5-4121-ADC7-0CAB2CACEDA8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D1BA-A19F-4452-88CA-DB89156169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AD0A-FB16-4D66-BD5E-2014E0DAE04F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9F9BC-1BCA-4814-959E-5967096223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245A-C805-4989-B65C-036F1B92E7FB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F4A2-5478-4E76-8A15-71A6907D6B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06CF-7D79-4A09-B7E1-1F95A7BF0E07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F344-A45F-44C6-9594-333F5F5110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6B2D-77C2-4FBA-A8B7-798A9BE77787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EB4D-375E-48F3-99EF-E8C8B3A307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64B0-A7D4-42AA-B9F3-B3379C5CDC90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B537-1B91-4A77-AC64-A1F7CB95D9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699A-B2ED-4DA0-8A96-E52A974DBD25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1F31-A51A-4C92-BB8A-ECF5DFD4A5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B16E5-05B4-4BA1-925D-ED3EEAC6D3C3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34D15-BFB0-4A9D-992E-8BE7BA83C1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7C27B-FA1A-47DC-BF58-4C04EB6C8B62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752FD-84C6-4131-98BC-7D931AA42A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C6A6A-5F0B-46FC-A786-228674C82F08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EF2F-56E2-4181-BFD4-4928BEB08B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7E58-3434-4F90-8E93-3AEED0BC2861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3410-C22D-4B6B-A0B1-5B5F72F430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69011-1F2A-4E53-8384-65569E23CB8B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F51D-C6C1-4FC6-BE8C-306DAD0F3A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DC4F-1C40-4AE2-95FF-51884C66A2D4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5538-2BDD-461E-B69E-798A698CA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63EF1-B175-4D04-91DA-846F681705F7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8D30-125B-4BAC-8EF5-D95DDAC57F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1030-983F-4C46-A139-1B18F4324F0D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731A-8462-4F7B-B072-4120EE3EEB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34B4B-DA89-4B7C-B5A6-402D70CAA01B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C2DA-1687-4D8C-A9AD-3B8DEA24E1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534E-5E5A-452D-A10C-B46B2A04644E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B25B9-9552-4E0C-9DE1-CB10281A86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55746-0F72-40C4-B166-BDA163E85D2F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F85C-3839-491A-BC3C-FFADF0B63A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75F8-619D-4F34-8C0A-EE2BD9AA3038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0BCE-9D29-42CD-B62D-1C00B6B73F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D8C4-7E87-4B15-B28C-F3FA2A45E387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8EFEE-0EFA-4049-A094-2FFB9FADCF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63F8BA-2C84-4BCA-B405-46D71BC4489D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3861EF-E841-45A2-912E-7D05289D55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CBCE90-BBED-48F1-8A38-C71D8828F0B0}" type="datetimeFigureOut">
              <a:rPr lang="zh-CN" altLang="en-US"/>
              <a:pPr>
                <a:defRPr/>
              </a:pPr>
              <a:t>2016/10/17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F6C2D8-2E06-4350-BD47-9EA4F51FA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微软雅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Yndejn\Desktop\Wo&#322;y&#324;\WebQuestWo&#322;y&#324;-muzyka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-KS_9ChZeg" TargetMode="External"/><Relationship Id="rId3" Type="http://schemas.openxmlformats.org/officeDocument/2006/relationships/hyperlink" Target="http://p.skwiecinski.salon24.pl/" TargetMode="External"/><Relationship Id="rId7" Type="http://schemas.openxmlformats.org/officeDocument/2006/relationships/hyperlink" Target="https://www.youtube.com/watch?v=O90jLAqGyg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i.lviv.ua/n20texts/pol/olszan-pol.htm" TargetMode="External"/><Relationship Id="rId5" Type="http://schemas.openxmlformats.org/officeDocument/2006/relationships/hyperlink" Target="http://niewiarygodne.pl/kat,1031987,title,70-lat-temu-UPA-rozpoczela-ludobojstwo-na-Wolyniu,wid,15319405,wiadomosc.html?smgajticaid=61076a" TargetMode="External"/><Relationship Id="rId10" Type="http://schemas.openxmlformats.org/officeDocument/2006/relationships/hyperlink" Target="https://www.youtube.com/watch?v=DQ2Lfe0rZGo" TargetMode="External"/><Relationship Id="rId4" Type="http://schemas.openxmlformats.org/officeDocument/2006/relationships/hyperlink" Target="http://www.rp.pl/artykul/940845.html?print=tak&amp;p=0" TargetMode="External"/><Relationship Id="rId9" Type="http://schemas.openxmlformats.org/officeDocument/2006/relationships/hyperlink" Target="https://www.youtube.com/watch?v=KDK2AVGobdA&amp;playnext=1&amp;list=PL3D8026F7C0839BC1&amp;feature=results_mai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3AFRLip5Zo" TargetMode="External"/><Relationship Id="rId3" Type="http://schemas.openxmlformats.org/officeDocument/2006/relationships/hyperlink" Target="http://chomikuj.pl/stefekW/1+Historia+Polski/Artyku*c5*82y+i+eseje/Tragiczne+lato+-+o+wydarzeniu+w+Wo*c5*82yniu+1943,2004390738.docx" TargetMode="External"/><Relationship Id="rId7" Type="http://schemas.openxmlformats.org/officeDocument/2006/relationships/hyperlink" Target="https://www.youtube.com/watch?v=hkayJu4o4M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belya.pl/post/3838/skrwawiony-woyn-1" TargetMode="External"/><Relationship Id="rId5" Type="http://schemas.openxmlformats.org/officeDocument/2006/relationships/hyperlink" Target="http://www.rodaknet.com/rp_art_4643_czytelnia_ludobojstwo_upa.htm" TargetMode="External"/><Relationship Id="rId10" Type="http://schemas.openxmlformats.org/officeDocument/2006/relationships/hyperlink" Target="https://www.youtube.com/watch?v=nUd887ET1gM" TargetMode="External"/><Relationship Id="rId4" Type="http://schemas.openxmlformats.org/officeDocument/2006/relationships/hyperlink" Target="http://wolyn1943.eu.interii.pl/dokumenty.html" TargetMode="External"/><Relationship Id="rId9" Type="http://schemas.openxmlformats.org/officeDocument/2006/relationships/hyperlink" Target="https://www.youtube.com/watch?v=6Dfk_zdJaK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tr-pismo.pl/przeglad/367/sielanka_i_trupy/" TargetMode="External"/><Relationship Id="rId13" Type="http://schemas.openxmlformats.org/officeDocument/2006/relationships/hyperlink" Target="http://www.rp.pl/artykul/978832.html?print=tak&amp;p=0" TargetMode="External"/><Relationship Id="rId3" Type="http://schemas.openxmlformats.org/officeDocument/2006/relationships/hyperlink" Target="http://pl.wikipedia.org/wiki/Rze%C5%BA_wo%C5%82y%C5%84ska" TargetMode="External"/><Relationship Id="rId7" Type="http://schemas.openxmlformats.org/officeDocument/2006/relationships/hyperlink" Target="http://www.nawolyniu.pl/artykuly/parosla.htm" TargetMode="External"/><Relationship Id="rId12" Type="http://schemas.openxmlformats.org/officeDocument/2006/relationships/hyperlink" Target="http://www.ji.lviv.ua/n20texts/pol/olszan-pol.htm" TargetMode="External"/><Relationship Id="rId2" Type="http://schemas.openxmlformats.org/officeDocument/2006/relationships/hyperlink" Target="http://www.przeglad-tygodnik.pl/pl/artykul/rzezie-na-wolyniu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bula.com/?p=67655" TargetMode="External"/><Relationship Id="rId11" Type="http://schemas.openxmlformats.org/officeDocument/2006/relationships/hyperlink" Target="http://niewiarygodne.pl/kat,1031987,title,70-lat-temu-UPA-rozpoczela-ludobojstwo-na-Wolyniu,wid,15319405,wiadomosc.html?smgajticaid=61076a" TargetMode="External"/><Relationship Id="rId5" Type="http://schemas.openxmlformats.org/officeDocument/2006/relationships/hyperlink" Target="http://kresy24.pl/category/ukraina/" TargetMode="External"/><Relationship Id="rId15" Type="http://schemas.openxmlformats.org/officeDocument/2006/relationships/hyperlink" Target="http://chomikuj.pl/stefekW/1+Historia+Polski/Artyku*c5*82y+i+eseje/Tragiczne+lato+-+o+wydarzeniu+w+Wo*c5*82yniu+1943,2004390738.docx" TargetMode="External"/><Relationship Id="rId10" Type="http://schemas.openxmlformats.org/officeDocument/2006/relationships/hyperlink" Target="http://www.rp.pl/artykul/940845.html?print=tak&amp;p=0" TargetMode="External"/><Relationship Id="rId4" Type="http://schemas.openxmlformats.org/officeDocument/2006/relationships/hyperlink" Target="http://m.onet.pl/wiadomosci/kraj,8kwss" TargetMode="External"/><Relationship Id="rId9" Type="http://schemas.openxmlformats.org/officeDocument/2006/relationships/hyperlink" Target="http://p.skwiecinski.salon24.pl/" TargetMode="External"/><Relationship Id="rId14" Type="http://schemas.openxmlformats.org/officeDocument/2006/relationships/hyperlink" Target="http://www.nawolyniu.pl/artykuly/przeszlosc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vLh0PaqfIE" TargetMode="External"/><Relationship Id="rId13" Type="http://schemas.openxmlformats.org/officeDocument/2006/relationships/hyperlink" Target="https://www.youtube.com/watch?v=q-KS_9ChZeg" TargetMode="External"/><Relationship Id="rId18" Type="http://schemas.openxmlformats.org/officeDocument/2006/relationships/hyperlink" Target="https://www.youtube.com/watch?v=hkayJu4o4ME" TargetMode="External"/><Relationship Id="rId3" Type="http://schemas.openxmlformats.org/officeDocument/2006/relationships/hyperlink" Target="http://www.rodaknet.com/rp_art_4643_czytelnia_ludobojstwo_upa.htm" TargetMode="External"/><Relationship Id="rId21" Type="http://schemas.openxmlformats.org/officeDocument/2006/relationships/hyperlink" Target="https://www.youtube.com/watch?v=nUd887ET1gM" TargetMode="External"/><Relationship Id="rId7" Type="http://schemas.openxmlformats.org/officeDocument/2006/relationships/hyperlink" Target="https://www.youtube.com/watch?v=qBp-QJjsE3o" TargetMode="External"/><Relationship Id="rId12" Type="http://schemas.openxmlformats.org/officeDocument/2006/relationships/hyperlink" Target="https://www.youtube.com/watch?v=O90jLAqGygs" TargetMode="External"/><Relationship Id="rId17" Type="http://schemas.openxmlformats.org/officeDocument/2006/relationships/hyperlink" Target="https://www.youtube.com/watch?v=H5EAGErT2a8" TargetMode="External"/><Relationship Id="rId2" Type="http://schemas.openxmlformats.org/officeDocument/2006/relationships/hyperlink" Target="http://wolyn1943.eu.interii.pl/dokumenty.html" TargetMode="External"/><Relationship Id="rId16" Type="http://schemas.openxmlformats.org/officeDocument/2006/relationships/hyperlink" Target="https://www.youtube.com/watch?v=OoIg3RSR6og" TargetMode="External"/><Relationship Id="rId20" Type="http://schemas.openxmlformats.org/officeDocument/2006/relationships/hyperlink" Target="https://www.youtube.com/watch?v=6Dfk_zdJaK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olyn.ovh.org/" TargetMode="External"/><Relationship Id="rId11" Type="http://schemas.openxmlformats.org/officeDocument/2006/relationships/hyperlink" Target="https://www.youtube.com/watch?v=dAL40U5-WMg" TargetMode="External"/><Relationship Id="rId5" Type="http://schemas.openxmlformats.org/officeDocument/2006/relationships/hyperlink" Target="http://nawolyniu.pl/" TargetMode="External"/><Relationship Id="rId15" Type="http://schemas.openxmlformats.org/officeDocument/2006/relationships/hyperlink" Target="https://www.youtube.com/watch?v=DQ2Lfe0rZGo" TargetMode="External"/><Relationship Id="rId10" Type="http://schemas.openxmlformats.org/officeDocument/2006/relationships/hyperlink" Target="https://www.youtube.com/watch?v=chW0q2haTEc" TargetMode="External"/><Relationship Id="rId19" Type="http://schemas.openxmlformats.org/officeDocument/2006/relationships/hyperlink" Target="https://www.youtube.com/watch?v=m3AFRLip5Zo" TargetMode="External"/><Relationship Id="rId4" Type="http://schemas.openxmlformats.org/officeDocument/2006/relationships/hyperlink" Target="http://rebelya.pl/post/3838/skrwawiony-woyn-1" TargetMode="External"/><Relationship Id="rId9" Type="http://schemas.openxmlformats.org/officeDocument/2006/relationships/hyperlink" Target="https://www.youtube.com/watch?v=dchH50CJWOk" TargetMode="External"/><Relationship Id="rId14" Type="http://schemas.openxmlformats.org/officeDocument/2006/relationships/hyperlink" Target="https://www.youtube.com/watch?v=KDK2AVGobdA&amp;playnext=1&amp;list=PL3D8026F7C0839BC1&amp;feature=results_main" TargetMode="External"/><Relationship Id="rId2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jonalista.pl/kk.php/s,3636" TargetMode="External"/><Relationship Id="rId2" Type="http://schemas.openxmlformats.org/officeDocument/2006/relationships/hyperlink" Target="http://www.eioba.pl/a2576/prawo_autorskie_w_interneci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yzeta.edu.glogster.com/pamietamy/" TargetMode="External"/><Relationship Id="rId3" Type="http://schemas.openxmlformats.org/officeDocument/2006/relationships/hyperlink" Target="http://www.morguefile.com/" TargetMode="External"/><Relationship Id="rId7" Type="http://schemas.openxmlformats.org/officeDocument/2006/relationships/hyperlink" Target="http://www.calameo.com/read/001949549b38796efbaa9?authid=8N6m31j4eXRO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lub.pl/b27yl2HZ7K/muzyka-zalobna" TargetMode="External"/><Relationship Id="rId5" Type="http://schemas.openxmlformats.org/officeDocument/2006/relationships/hyperlink" Target="http://www.lastfm.pl/music/+free-music" TargetMode="External"/><Relationship Id="rId4" Type="http://schemas.openxmlformats.org/officeDocument/2006/relationships/hyperlink" Target="http://www.sxc.hu/" TargetMode="External"/><Relationship Id="rId9" Type="http://schemas.openxmlformats.org/officeDocument/2006/relationships/hyperlink" Target="http://prezi.com/q1jclzu_freg/untitled-prezi/?auth_key=70bfa97b30e705a474caf72987864f11b6c78da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olyn1943.eu.interii.pl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Bp-QJjsE3o" TargetMode="External"/><Relationship Id="rId3" Type="http://schemas.openxmlformats.org/officeDocument/2006/relationships/hyperlink" Target="http://wolyn1943.eu.interii.pl/" TargetMode="External"/><Relationship Id="rId7" Type="http://schemas.openxmlformats.org/officeDocument/2006/relationships/hyperlink" Target="http://kresy24.pl/category/ukrain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.onet.pl/wiadomosci/kraj,8kwss" TargetMode="External"/><Relationship Id="rId11" Type="http://schemas.openxmlformats.org/officeDocument/2006/relationships/hyperlink" Target="https://www.youtube.com/watch?v=chW0q2haTEc" TargetMode="External"/><Relationship Id="rId5" Type="http://schemas.openxmlformats.org/officeDocument/2006/relationships/hyperlink" Target="http://pl.wikipedia.org/wiki/Rze%C5%BA_wo%C5%82y%C5%84ska" TargetMode="External"/><Relationship Id="rId10" Type="http://schemas.openxmlformats.org/officeDocument/2006/relationships/hyperlink" Target="https://www.youtube.com/watch?v=dchH50CJWOk" TargetMode="External"/><Relationship Id="rId4" Type="http://schemas.openxmlformats.org/officeDocument/2006/relationships/hyperlink" Target="http://www.przeglad-tygodnik.pl/pl/artykul/rzezie-na-wolyniu" TargetMode="External"/><Relationship Id="rId9" Type="http://schemas.openxmlformats.org/officeDocument/2006/relationships/hyperlink" Target="https://www.youtube.com/watch?v=4vLh0PaqfI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hW0q2haTEc" TargetMode="External"/><Relationship Id="rId13" Type="http://schemas.openxmlformats.org/officeDocument/2006/relationships/hyperlink" Target="https://www.youtube.com/watch?v=OoIg3RSR6og" TargetMode="External"/><Relationship Id="rId3" Type="http://schemas.openxmlformats.org/officeDocument/2006/relationships/hyperlink" Target="http://kresy24.pl/category/ukraina/" TargetMode="External"/><Relationship Id="rId7" Type="http://schemas.openxmlformats.org/officeDocument/2006/relationships/hyperlink" Target="http://p.skwiecinski.salon24.pl/" TargetMode="External"/><Relationship Id="rId12" Type="http://schemas.openxmlformats.org/officeDocument/2006/relationships/hyperlink" Target="https://www.youtube.com/watch?v=H5EAGErT2a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atr-pismo.pl/przeglad/367/sielanka_i_trupy/" TargetMode="External"/><Relationship Id="rId11" Type="http://schemas.openxmlformats.org/officeDocument/2006/relationships/hyperlink" Target="https://www.youtube.com/watch?v=q-KS_9ChZeg" TargetMode="External"/><Relationship Id="rId5" Type="http://schemas.openxmlformats.org/officeDocument/2006/relationships/hyperlink" Target="http://www.nawolyniu.pl/artykuly/parosla.htm" TargetMode="External"/><Relationship Id="rId10" Type="http://schemas.openxmlformats.org/officeDocument/2006/relationships/hyperlink" Target="https://www.youtube.com/watch?v=O90jLAqGygs" TargetMode="External"/><Relationship Id="rId4" Type="http://schemas.openxmlformats.org/officeDocument/2006/relationships/hyperlink" Target="http://www.bibula.com/?p=67655" TargetMode="External"/><Relationship Id="rId9" Type="http://schemas.openxmlformats.org/officeDocument/2006/relationships/hyperlink" Target="https://www.youtube.com/watch?v=dAL40U5-WM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 idx="4294967295"/>
          </p:nvPr>
        </p:nvSpPr>
        <p:spPr>
          <a:xfrm>
            <a:off x="684213" y="4149725"/>
            <a:ext cx="7772400" cy="122396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WOŁYŃ 1943… PAMIĘTAMY  !</a:t>
            </a:r>
          </a:p>
        </p:txBody>
      </p:sp>
      <p:sp>
        <p:nvSpPr>
          <p:cNvPr id="4099" name="副标题 2"/>
          <p:cNvSpPr>
            <a:spLocks noGrp="1"/>
          </p:cNvSpPr>
          <p:nvPr>
            <p:ph type="subTitle" idx="4294967295"/>
          </p:nvPr>
        </p:nvSpPr>
        <p:spPr>
          <a:xfrm>
            <a:off x="0" y="5157192"/>
            <a:ext cx="9144000" cy="72008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pl-PL" sz="2000" b="1" dirty="0" smtClean="0">
                <a:solidFill>
                  <a:schemeClr val="bg1"/>
                </a:solidFill>
              </a:rPr>
              <a:t>    WebQuest na lekcję języka polskiego, historii, wiedzy o kulturze,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2000" b="1" dirty="0" smtClean="0">
                <a:solidFill>
                  <a:schemeClr val="bg1"/>
                </a:solidFill>
              </a:rPr>
              <a:t>godzinę wychowawczą lub zajęcia pozalekcyjne</a:t>
            </a:r>
          </a:p>
        </p:txBody>
      </p:sp>
      <p:sp>
        <p:nvSpPr>
          <p:cNvPr id="4100" name="pole tekstowe 3"/>
          <p:cNvSpPr txBox="1">
            <a:spLocks noChangeArrowheads="1"/>
          </p:cNvSpPr>
          <p:nvPr/>
        </p:nvSpPr>
        <p:spPr bwMode="auto">
          <a:xfrm>
            <a:off x="5076825" y="6308725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>
                <a:solidFill>
                  <a:schemeClr val="bg1"/>
                </a:solidFill>
              </a:rPr>
              <a:t>Autor: Elżbieta Ciemięga</a:t>
            </a:r>
          </a:p>
        </p:txBody>
      </p:sp>
      <p:pic>
        <p:nvPicPr>
          <p:cNvPr id="7" name="WebQuestWołyń-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11560" y="623731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Konkurs IPN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„Wołyń – 70 lat po zbrodni”.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uz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880742" cy="216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323528" y="27809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GRUPA  III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419872" y="548680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     Jesteście kustoszami Muzeum Kresów. Przygotowujecie wystawę, poświęconą pamięci wydarzeń na Wołyniu w 1943 . Stwórzcie prezentację multimedialną w </a:t>
            </a:r>
            <a:r>
              <a:rPr lang="pl-PL" b="1" dirty="0" smtClean="0"/>
              <a:t>Prezi</a:t>
            </a:r>
            <a:r>
              <a:rPr lang="pl-PL" dirty="0" smtClean="0"/>
              <a:t>, która nie tylko będzie promować waszą wystawę, ale także zapozna odwiedzających muzeum z faktami i wypowiedziami świadków, które możecie znaleźć na You Tube.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91880" y="2780928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PRZYDATNE LINKI:</a:t>
            </a:r>
            <a:endParaRPr lang="pl-PL" dirty="0" smtClean="0"/>
          </a:p>
          <a:p>
            <a:r>
              <a:rPr lang="pl-PL" u="sng" dirty="0" smtClean="0">
                <a:hlinkClick r:id="rId3"/>
              </a:rPr>
              <a:t>http://p.skwiecinski.salon24.pl/</a:t>
            </a:r>
            <a:endParaRPr lang="pl-PL" dirty="0" smtClean="0"/>
          </a:p>
          <a:p>
            <a:r>
              <a:rPr lang="pl-PL" u="sng" dirty="0" smtClean="0">
                <a:hlinkClick r:id="rId4"/>
              </a:rPr>
              <a:t>http://www.rp.pl/artykul/940845.html?print=tak&amp;p=0</a:t>
            </a:r>
            <a:endParaRPr lang="pl-PL" dirty="0" smtClean="0"/>
          </a:p>
          <a:p>
            <a:r>
              <a:rPr lang="pl-PL" u="sng" dirty="0" smtClean="0">
                <a:hlinkClick r:id="rId5"/>
              </a:rPr>
              <a:t>http://niewiarygodne.pl/kat,1031987,title,70-lat-temu-UPA-rozpoczela-ludobojstwo-na-Wolyniu,wid,15319405,wiadomosc.html?smgajticaid=61076a</a:t>
            </a:r>
            <a:endParaRPr lang="pl-PL" dirty="0" smtClean="0"/>
          </a:p>
          <a:p>
            <a:r>
              <a:rPr lang="pl-PL" u="sng" dirty="0" smtClean="0">
                <a:hlinkClick r:id="rId6"/>
              </a:rPr>
              <a:t>http://www.ji.lviv.ua/n20texts/pol/olszan-pol.htm</a:t>
            </a:r>
            <a:endParaRPr lang="pl-PL" u="sng" dirty="0" smtClean="0"/>
          </a:p>
          <a:p>
            <a:r>
              <a:rPr lang="pl-PL" u="sng" dirty="0" smtClean="0">
                <a:hlinkClick r:id="rId7"/>
              </a:rPr>
              <a:t>https://www.youtube.com/watch?v=O90jLAqGygs</a:t>
            </a:r>
            <a:endParaRPr lang="pl-PL" dirty="0" smtClean="0"/>
          </a:p>
          <a:p>
            <a:r>
              <a:rPr lang="pl-PL" u="sng" dirty="0" smtClean="0">
                <a:hlinkClick r:id="rId8"/>
              </a:rPr>
              <a:t>https://www.youtube.com/watch?v=q-KS_9ChZeg</a:t>
            </a:r>
            <a:endParaRPr lang="pl-PL" dirty="0" smtClean="0"/>
          </a:p>
          <a:p>
            <a:r>
              <a:rPr lang="pl-PL" u="sng" dirty="0" smtClean="0">
                <a:hlinkClick r:id="rId9"/>
              </a:rPr>
              <a:t>https://www.youtube.com/watch?v=KDK2AVGobdA&amp;playnext=1&amp;list=PL3D8026F7C0839BC1&amp;feature=results_main</a:t>
            </a:r>
            <a:endParaRPr lang="pl-PL" dirty="0" smtClean="0"/>
          </a:p>
          <a:p>
            <a:r>
              <a:rPr lang="pl-PL" u="sng" dirty="0" smtClean="0">
                <a:hlinkClick r:id="rId10"/>
              </a:rPr>
              <a:t>https://www.youtube.com/watch?v=DQ2Lfe0rZGo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ia=s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168774" cy="237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395536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GRUPA  IV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707904" y="692696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  Jesteście kronikarzami  i badaczami Kresów Wschodnich. Przygotowujecie prezentację na konferencję historyczną, poświęconą 70. rocznicy wydarzeń na Wołyniu w 1943 r. Wykonajcie ją               w programie </a:t>
            </a:r>
            <a:r>
              <a:rPr lang="pl-PL" b="1" dirty="0" smtClean="0"/>
              <a:t>MovieMaker</a:t>
            </a:r>
            <a:r>
              <a:rPr lang="pl-PL" dirty="0" smtClean="0"/>
              <a:t>, pamiętając o jej walorach interaktywnych.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79912" y="2708920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PRZYDATNE LINKI:</a:t>
            </a:r>
            <a:endParaRPr lang="pl-PL" dirty="0" smtClean="0"/>
          </a:p>
          <a:p>
            <a:r>
              <a:rPr lang="pl-PL" u="sng" dirty="0" smtClean="0">
                <a:hlinkClick r:id="rId3"/>
              </a:rPr>
              <a:t>http://chomikuj.pl/stefekW/1+Historia+Polski/Artyku*c5*82y+i+eseje/Tragiczne+lato+-+o+wydarzeniu+w+Wo*c5*82yniu+1943,2004390738.docx</a:t>
            </a:r>
            <a:endParaRPr lang="pl-PL" dirty="0" smtClean="0"/>
          </a:p>
          <a:p>
            <a:r>
              <a:rPr lang="pl-PL" u="sng" dirty="0" smtClean="0">
                <a:hlinkClick r:id="rId4"/>
              </a:rPr>
              <a:t>http://wolyn1943.eu.interii.pl/</a:t>
            </a:r>
            <a:r>
              <a:rPr lang="pl-PL" u="sng" dirty="0" err="1" smtClean="0">
                <a:hlinkClick r:id="rId4"/>
              </a:rPr>
              <a:t>dokumenty.html</a:t>
            </a:r>
            <a:endParaRPr lang="pl-PL" dirty="0" smtClean="0"/>
          </a:p>
          <a:p>
            <a:r>
              <a:rPr lang="pl-PL" u="sng" dirty="0" smtClean="0">
                <a:hlinkClick r:id="rId5"/>
              </a:rPr>
              <a:t>http://www.rodaknet.com/rp_art_4643_czytelnia_ludobojstwo_upa.htm</a:t>
            </a:r>
            <a:endParaRPr lang="pl-PL" dirty="0" smtClean="0"/>
          </a:p>
          <a:p>
            <a:r>
              <a:rPr lang="pl-PL" u="sng" dirty="0" smtClean="0">
                <a:hlinkClick r:id="rId6"/>
              </a:rPr>
              <a:t>http://rebelya.pl/post/3838/skrwawiony-woyn-1</a:t>
            </a:r>
            <a:endParaRPr lang="pl-PL" u="sng" dirty="0" smtClean="0"/>
          </a:p>
          <a:p>
            <a:r>
              <a:rPr lang="pl-PL" u="sng" dirty="0" smtClean="0">
                <a:hlinkClick r:id="rId7"/>
              </a:rPr>
              <a:t>https://www.youtube.com/watch?v=hkayJu4o4ME</a:t>
            </a:r>
            <a:endParaRPr lang="pl-PL" dirty="0" smtClean="0"/>
          </a:p>
          <a:p>
            <a:r>
              <a:rPr lang="pl-PL" u="sng" dirty="0" smtClean="0">
                <a:hlinkClick r:id="rId8"/>
              </a:rPr>
              <a:t>https://www.youtube.com/watch?v=m3AFRLip5Zo</a:t>
            </a:r>
            <a:endParaRPr lang="pl-PL" dirty="0" smtClean="0"/>
          </a:p>
          <a:p>
            <a:r>
              <a:rPr lang="pl-PL" u="sng" dirty="0" smtClean="0">
                <a:hlinkClick r:id="rId9"/>
              </a:rPr>
              <a:t>https://www.youtube.com/watch?v=6Dfk_zdJaKs</a:t>
            </a:r>
            <a:endParaRPr lang="pl-PL" dirty="0" smtClean="0"/>
          </a:p>
          <a:p>
            <a:r>
              <a:rPr lang="pl-PL" u="sng" dirty="0" smtClean="0">
                <a:hlinkClick r:id="rId10"/>
              </a:rPr>
              <a:t>https://www.youtube.com/watch?v=nUd887ET1gM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refabiznesu.gazetalubuska.pl/system/files/komp12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6642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203848" y="692696"/>
            <a:ext cx="54726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4. </a:t>
            </a:r>
            <a:r>
              <a:rPr lang="pl-PL" sz="2000" b="1" dirty="0" smtClean="0"/>
              <a:t>Na wykonanie zadania macie 2 lekcje oraz                        2 tygodnie pracy w domu. W tym czasie jesteście zobowiązani do dwukrotnej konsultacji                           z nauczycielem. Wersje robocze prac należy przesyłać do mnie mailem. Wykorzystując odnośnik „Recenzja” – będę Was informować              o słabych i mocnych stronach Waszych prac                 i o ewentualnych błędach. </a:t>
            </a:r>
            <a:endParaRPr lang="pl-PL" sz="2000" dirty="0" smtClean="0"/>
          </a:p>
          <a:p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335699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/>
              <a:t>5. Po dwóch tygodniach prace zaprezentujecie w szkole.  Wówczas ostatecznie ocenimy je według podanych kryteriów.</a:t>
            </a:r>
            <a:endParaRPr lang="pl-PL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3968" y="515719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i="1" dirty="0" smtClean="0"/>
              <a:t>Powodzenia!</a:t>
            </a:r>
            <a:endParaRPr lang="pl-PL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KRYTERIA  OCENY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76470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   Pamiętajcie, że jesteście oceniani jako zespół. Od Waszej współpracy, wspólnego wkładu pracy i zaangażowania zależy ocena końcowa. Wszyscy zadbajcie o estetykę, oryginalność i poprawność językową Waszej prezentacji. Nie zapomnijcie                             o przestrzeganiu praw autorskich. Zdjęcia i muzykę pobierajcie tylko z tych stron, które na to pozwalają.  Każdy z Was pracuje na ostateczną  ocenę. Poznajcie kryteria: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1" y="2780928"/>
          <a:ext cx="8640960" cy="3432867"/>
        </p:xfrm>
        <a:graphic>
          <a:graphicData uri="http://schemas.openxmlformats.org/drawingml/2006/table">
            <a:tbl>
              <a:tblPr/>
              <a:tblGrid>
                <a:gridCol w="1403233"/>
                <a:gridCol w="1477087"/>
                <a:gridCol w="1698651"/>
                <a:gridCol w="1799796"/>
                <a:gridCol w="1727817"/>
                <a:gridCol w="53437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WYMAGANIA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PODSTAWOWE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ROZSZERZAJĄCE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DOPEŁNIAJĄCE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WYKRACZAJĄCE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PUNKTY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Zawartość – ilość i jakość wyszukanych informacji                    i materiałów.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niewiele informacji                i materiałów. Wybrano materiały, które jedynie powierzchownie ilustrują zagadnienie.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wymagane informacje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materiały, jednak wiele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nich stanowi tylko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podstawowe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źródło wiedzy na zadany temat,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inne są niepełne lub niewystarczające do całościowego ujęcia problemu.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większość niezbędnych materiałów                        i informacji, które pozwoliły zbudować logiczną    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spójną prezentację, ale niektóre                    z nich okazały się mało przydatne.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Zgromadzono wszystkie wymagane materiały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informacje, dzięki którym powstała spójna, logiczna, oryginalna, bogata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treści merytoryczne prezentacja.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260648"/>
          <a:ext cx="9144000" cy="6336704"/>
        </p:xfrm>
        <a:graphic>
          <a:graphicData uri="http://schemas.openxmlformats.org/drawingml/2006/table">
            <a:tbl>
              <a:tblPr/>
              <a:tblGrid>
                <a:gridCol w="1406769"/>
                <a:gridCol w="1546652"/>
                <a:gridCol w="1830389"/>
                <a:gridCol w="1966302"/>
                <a:gridCol w="1828403"/>
                <a:gridCol w="565485"/>
              </a:tblGrid>
              <a:tr h="6336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Dobór informacji              i materiałów, poprawność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językowa,        merytoryczna,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techniczna, sposób opracowania, stopień oryginalności wykonania zadania.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wykonane pobieżnie. Wykorzystanie niezrozumiałych informacji. Błędy językowe, ortograficzne, źle sformatowane teksty. Brak własnego wkładu pracy; wykorzystanie gotowych szablonów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opracowań. Kopiowanie tekstów. Brak źródeł i nieprzestrzeganie praw autorskich.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wykonane poprawnie, jednak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z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wykorzystaniem tylko niektórych materiałów.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 pracy pojawiają się błędy językowe, ortograficzne oraz nieliczne błędy             w formatowaniu tekstów. Niewielka oryginalność, mały wkład własny pracy. Wykorzystywanie gotowych opracowań. Brak niektórych źródeł np. przy zdjęciach, filmach itp., częściowe przestrzeganie praw autorskich.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dobrze wykonane,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z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wykorzystaniem odpowiednio dobranych informacji. Materiały opracowane samodzielnie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 odwołaniem do samodzielnie zgromadzonej bibliografii. Pojedyncze błędy językowe, brak błędów ortograficznych. Poprawne formatowanie tekstów. Przestrzeganie praw autorskich, podawanie źródeł przy zdjęciach, nagraniach, tekstach.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Zadanie wykonane bardzo dobrze,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oryginalnym ujęciu. Trafnie wykorzystany bogaty materiał rzeczowy                         z własnymi interpretacjami. Sięgnięcie do samodzielnie zgromadzonej bibliografii                         i informacji uzyskanych od ekspertów. Praca bezbłędna pod względem językowym                i technicznym.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Przestrzeganie praw autorskich, podawanie źródeł przy zdjęciach, nagraniach, tekstach.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" y="260648"/>
          <a:ext cx="8532441" cy="6264696"/>
        </p:xfrm>
        <a:graphic>
          <a:graphicData uri="http://schemas.openxmlformats.org/drawingml/2006/table">
            <a:tbl>
              <a:tblPr/>
              <a:tblGrid>
                <a:gridCol w="1399213"/>
                <a:gridCol w="1538346"/>
                <a:gridCol w="1820557"/>
                <a:gridCol w="1955742"/>
                <a:gridCol w="1818583"/>
              </a:tblGrid>
              <a:tr h="6264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Sposób prezentacji pracy. Wrażenia estetyczne, wykorzystanie TI. Sposób prezentacji pracy przez lidera grupy.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mało atrakcyjna, ubogo ilustrowana, estetycznie nie odpowiadająca prezentowanym treściom, nie wykorzystująca różnorodnych możliwości programu,                  w którym została stworzona.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Trudna                        w odbiorze. Uczeń prezentujący pracę wypowiada się chaotycznie, popełniając błędy językowe, nie umiejąc zaciekawić słuchaczy. Zamiast referowania pracy, czyta fragmenty                z komputera.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raczej odtwórcza, wykonana według gotowego szablonu, dostępnego                   w programie,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którym została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stworzona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. Estetycznie dostosowana do prezentowanych treści, ale         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z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niewielką ilością ilustracji, oparta na gotowych szablonach, dopracowanych                 w miarę samodzielnie. Uczeń prezentujący pracę wypowiada się poprawnie, starannie, popełniając tylko sporadycznie błędy językowe. Korzysta                       z tekstów zawartych                  w prezentacji, ale stara się referować samodzielnie.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uporządkowana, logiczna, dostosowana estetycznie do prezentowanych treści. Oparta na dostępnych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programie komputerowym szablonie, ale samodzielnie wykorzystanym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zmodyfikowanym. Ilustrowana wieloma fotografiami,  nagraniami. Uczeń prezentujący pracę wypowiada się samodzielnie, ciekawie,                    w niewielkim stopniu korzystając    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 gotowych tekstów. Nie popełnia znaczących błędów językowych                 i potrafi zaciekawić słuchaczy.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Prezentacja atrakcyjna, oryginalna, estetyczna,              o ciekawej szacie graficznej. Zbudowana na własnym pomyśle, bez odtwarzania szablonów,                      z wykorzystaniem bogatej galerii zdjęć,  nagrań audio                              i fragmentów filmów. Uczeń prezentujący pracę wypowiada się bezbłędnie, łączy wypowiedź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 prezentacją multimedialną. Potrafi zaciekawić słuchaczy                    i zachęcić ich do zgłębiania zagadnienia np. poprzez otwartą kompozycję swojej wypowiedzi.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8532440" y="18864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1-4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2" y="260648"/>
          <a:ext cx="9144002" cy="3435096"/>
        </p:xfrm>
        <a:graphic>
          <a:graphicData uri="http://schemas.openxmlformats.org/drawingml/2006/table">
            <a:tbl>
              <a:tblPr/>
              <a:tblGrid>
                <a:gridCol w="1406770"/>
                <a:gridCol w="1546653"/>
                <a:gridCol w="1830388"/>
                <a:gridCol w="1966302"/>
                <a:gridCol w="1828403"/>
                <a:gridCol w="565486"/>
              </a:tblGrid>
              <a:tr h="234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Współpraca        w grupie,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wywiązanie się                      z powierzonych zadań.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Nieumiejętność współpracy             w grupie – uczniowie pracują pojedynczo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i narzucają swoje wizje pozostałym osobom. Niedokładność             w wykonywaniu powierzonych zadań; zrzucanie pracy na innych lub tylko na lidera.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Tylko niektórzy członkowie grupy wykonują prace terminowo. Grupa jedynie częściowo potrafi wypracować wspólną wizję prezentacji. Lider usiłuje narzucić  innym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swoje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zdanie.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Grupa współpracuje dość harmonijnie. Lider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równym stopniu korzysta                           z wszystkich pomysłów, ale wyraźnie preferuje niektóre z nich. Prace wykonywane są terminowo                        i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w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miarę dokładnie.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Wzorowa współpraca                     w grupie. Wszyscy                    z pełnym zaangażowaniem  uczestniczą            </a:t>
                      </a: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 wykonaniu zadania. Lider nikogo nie faworyzuje; wszystkie pomysły </a:t>
                      </a: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wykorzystywane </a:t>
                      </a:r>
                      <a:r>
                        <a:rPr lang="pl-PL" sz="1400" smtClean="0">
                          <a:latin typeface="Times New Roman"/>
                          <a:ea typeface="Calibri"/>
                          <a:cs typeface="Times New Roman"/>
                        </a:rPr>
                        <a:t>są             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 równym stopniu. Praca każdego członka grupy jest terminowa                       i dokładna.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95536" y="3933056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Przeliczenie punktów na oceny:</a:t>
            </a:r>
          </a:p>
          <a:p>
            <a:r>
              <a:rPr lang="pl-PL" dirty="0" smtClean="0"/>
              <a:t>16 pkt. – celujący</a:t>
            </a:r>
          </a:p>
          <a:p>
            <a:r>
              <a:rPr lang="pl-PL" dirty="0" smtClean="0"/>
              <a:t>15 – 13,5 pkt. – bardzo dobry</a:t>
            </a:r>
          </a:p>
          <a:p>
            <a:r>
              <a:rPr lang="pl-PL" dirty="0" smtClean="0"/>
              <a:t>13 – 11 pkt. – dobry</a:t>
            </a:r>
          </a:p>
          <a:p>
            <a:r>
              <a:rPr lang="pl-PL" dirty="0" smtClean="0"/>
              <a:t>10 – 8 pkt. – dostateczny</a:t>
            </a:r>
          </a:p>
          <a:p>
            <a:r>
              <a:rPr lang="pl-PL" dirty="0" smtClean="0"/>
              <a:t>7 – 5 pkt. – dopuszczający</a:t>
            </a:r>
          </a:p>
          <a:p>
            <a:r>
              <a:rPr lang="pl-PL" dirty="0" smtClean="0"/>
              <a:t>4,5 – 0 pkt. - niedostateczny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ŹRÓDŁA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9087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MATERIAŁY  DOSTĘPNE  W  INTERNECIE: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hlinkClick r:id="rId2"/>
              </a:rPr>
              <a:t>http://www.przeglad-tygodnik.pl/pl/artykul/rzezie-na-wolyniu</a:t>
            </a:r>
            <a:endParaRPr lang="pl-PL" dirty="0" smtClean="0"/>
          </a:p>
          <a:p>
            <a:r>
              <a:rPr lang="pl-PL" u="sng" dirty="0" smtClean="0">
                <a:hlinkClick r:id="rId3"/>
              </a:rPr>
              <a:t>http://pl.wikipedia.org/wiki/Rze%C5%BA_wo%C5%82y%C5%84ska</a:t>
            </a:r>
            <a:endParaRPr lang="pl-PL" dirty="0" smtClean="0"/>
          </a:p>
          <a:p>
            <a:r>
              <a:rPr lang="pl-PL" u="sng" dirty="0" smtClean="0">
                <a:hlinkClick r:id="rId4"/>
              </a:rPr>
              <a:t>http://m.onet.pl/wiadomosci/kraj,8kwss</a:t>
            </a:r>
            <a:endParaRPr lang="pl-PL" dirty="0" smtClean="0"/>
          </a:p>
          <a:p>
            <a:r>
              <a:rPr lang="pl-PL" u="sng" dirty="0" smtClean="0">
                <a:hlinkClick r:id="rId5"/>
              </a:rPr>
              <a:t>http://kresy24.pl/</a:t>
            </a:r>
            <a:r>
              <a:rPr lang="pl-PL" u="sng" dirty="0" err="1" smtClean="0">
                <a:hlinkClick r:id="rId5"/>
              </a:rPr>
              <a:t>category/ukrain</a:t>
            </a:r>
            <a:r>
              <a:rPr lang="pl-PL" u="sng" dirty="0" smtClean="0">
                <a:hlinkClick r:id="rId5"/>
              </a:rPr>
              <a:t>a/</a:t>
            </a:r>
            <a:endParaRPr lang="pl-PL" dirty="0" smtClean="0"/>
          </a:p>
          <a:p>
            <a:r>
              <a:rPr lang="pl-PL" u="sng" dirty="0" smtClean="0">
                <a:hlinkClick r:id="rId6"/>
              </a:rPr>
              <a:t>http://www.bibula.com/?p=67655</a:t>
            </a:r>
            <a:endParaRPr lang="pl-PL" dirty="0" smtClean="0"/>
          </a:p>
          <a:p>
            <a:r>
              <a:rPr lang="pl-PL" u="sng" dirty="0" smtClean="0">
                <a:hlinkClick r:id="rId7"/>
              </a:rPr>
              <a:t>http://www.nawolyniu.pl/artykuly/parosla.htm</a:t>
            </a:r>
            <a:endParaRPr lang="pl-PL" dirty="0" smtClean="0"/>
          </a:p>
          <a:p>
            <a:r>
              <a:rPr lang="pl-PL" u="sng" dirty="0" smtClean="0">
                <a:hlinkClick r:id="rId8"/>
              </a:rPr>
              <a:t>http://www.teatr-pismo.pl/przeglad/367/sielanka_i_trupy/</a:t>
            </a:r>
            <a:endParaRPr lang="pl-PL" dirty="0" smtClean="0"/>
          </a:p>
          <a:p>
            <a:r>
              <a:rPr lang="pl-PL" u="sng" dirty="0" smtClean="0">
                <a:hlinkClick r:id="rId9"/>
              </a:rPr>
              <a:t>http://p.skwiecinski.salon24.pl/</a:t>
            </a:r>
            <a:endParaRPr lang="pl-PL" dirty="0" smtClean="0"/>
          </a:p>
          <a:p>
            <a:r>
              <a:rPr lang="pl-PL" u="sng" dirty="0" smtClean="0">
                <a:hlinkClick r:id="rId10"/>
              </a:rPr>
              <a:t>http://www.rp.pl/artykul/940845.html?print=tak&amp;p=0</a:t>
            </a:r>
            <a:endParaRPr lang="pl-PL" dirty="0" smtClean="0"/>
          </a:p>
          <a:p>
            <a:r>
              <a:rPr lang="pl-PL" u="sng" dirty="0" smtClean="0">
                <a:hlinkClick r:id="rId11"/>
              </a:rPr>
              <a:t>http://niewiarygodne.pl/kat,1031987,title,70-lat-temu-UPA-rozpoczela-ludobojstwo-na-Wolyniu,wid,15319405,wiadomosc.html?smgajticaid=61076a</a:t>
            </a:r>
            <a:endParaRPr lang="pl-PL" dirty="0" smtClean="0"/>
          </a:p>
          <a:p>
            <a:r>
              <a:rPr lang="pl-PL" u="sng" dirty="0" smtClean="0">
                <a:hlinkClick r:id="rId12"/>
              </a:rPr>
              <a:t>http://www.ji.lviv.ua/n20texts/pol/olszan-pol.htm</a:t>
            </a:r>
            <a:endParaRPr lang="pl-PL" dirty="0" smtClean="0"/>
          </a:p>
          <a:p>
            <a:r>
              <a:rPr lang="pl-PL" u="sng" dirty="0" smtClean="0">
                <a:hlinkClick r:id="rId13"/>
              </a:rPr>
              <a:t>http://www.rp.pl/artykul/978832.html?print=tak&amp;p=0</a:t>
            </a:r>
            <a:endParaRPr lang="pl-PL" dirty="0" smtClean="0"/>
          </a:p>
          <a:p>
            <a:r>
              <a:rPr lang="pl-PL" u="sng" dirty="0" smtClean="0">
                <a:hlinkClick r:id="rId14"/>
              </a:rPr>
              <a:t>http://www.nawolyniu.pl/artykuly/przeszlosc.htm</a:t>
            </a:r>
            <a:endParaRPr lang="pl-PL" dirty="0" smtClean="0"/>
          </a:p>
          <a:p>
            <a:r>
              <a:rPr lang="pl-PL" u="sng" dirty="0" smtClean="0">
                <a:hlinkClick r:id="rId15"/>
              </a:rPr>
              <a:t>http://chomikuj.pl/stefekW/1+Historia+Polski/Artyku*c5*82y+i+eseje/Tragiczne+lato+-+o+wydarzeniu+w+Wo*c5*82yniu+1943,2004390738.docx</a:t>
            </a:r>
            <a:endParaRPr lang="pl-PL" dirty="0"/>
          </a:p>
        </p:txBody>
      </p:sp>
      <p:pic>
        <p:nvPicPr>
          <p:cNvPr id="6" name="Obraz 5" descr="untitled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30881" y="404665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04664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>
                <a:hlinkClick r:id="rId2"/>
              </a:rPr>
              <a:t>http://wolyn1943.eu.interii.pl/</a:t>
            </a:r>
            <a:r>
              <a:rPr lang="pl-PL" u="sng" dirty="0" err="1" smtClean="0">
                <a:hlinkClick r:id="rId2"/>
              </a:rPr>
              <a:t>dokumenty.html</a:t>
            </a:r>
            <a:endParaRPr lang="pl-PL" dirty="0" smtClean="0"/>
          </a:p>
          <a:p>
            <a:r>
              <a:rPr lang="pl-PL" u="sng" dirty="0" smtClean="0">
                <a:hlinkClick r:id="rId3"/>
              </a:rPr>
              <a:t>http://www.rodaknet.com/rp_art_4643_czytelnia_ludobojstwo_upa.htm</a:t>
            </a:r>
            <a:endParaRPr lang="pl-PL" dirty="0" smtClean="0"/>
          </a:p>
          <a:p>
            <a:r>
              <a:rPr lang="pl-PL" u="sng" dirty="0" smtClean="0">
                <a:hlinkClick r:id="rId4"/>
              </a:rPr>
              <a:t>http://rebelya.pl/post/3838/skrwawiony-woyn-1</a:t>
            </a:r>
            <a:endParaRPr lang="pl-PL" dirty="0" smtClean="0"/>
          </a:p>
          <a:p>
            <a:pPr algn="just"/>
            <a:r>
              <a:rPr lang="pl-PL" u="sng" dirty="0" smtClean="0">
                <a:hlinkClick r:id="rId5"/>
              </a:rPr>
              <a:t>http://nawolyniu.pl/</a:t>
            </a:r>
            <a:endParaRPr lang="pl-PL" u="sng" dirty="0" smtClean="0"/>
          </a:p>
          <a:p>
            <a:pPr algn="just"/>
            <a:r>
              <a:rPr lang="pl-PL" u="sng" dirty="0" smtClean="0">
                <a:hlinkClick r:id="rId6"/>
              </a:rPr>
              <a:t>http://www.wolyn.ovh.org/</a:t>
            </a:r>
            <a:r>
              <a:rPr lang="pl-PL" dirty="0" smtClean="0"/>
              <a:t>(Za zgodą właściciela strony p. A. Mielcarka możecie wykorzystywać  zamieszczone na niej zdjęcia i materiały w swoich pracach).</a:t>
            </a:r>
          </a:p>
          <a:p>
            <a:r>
              <a:rPr lang="pl-PL" u="sng" dirty="0" smtClean="0">
                <a:hlinkClick r:id="rId7"/>
              </a:rPr>
              <a:t>https://www.youtube.com/watch?v=qBp-QJjsE3o</a:t>
            </a:r>
            <a:endParaRPr lang="pl-PL" dirty="0" smtClean="0"/>
          </a:p>
          <a:p>
            <a:r>
              <a:rPr lang="pl-PL" u="sng" dirty="0" smtClean="0">
                <a:hlinkClick r:id="rId8"/>
              </a:rPr>
              <a:t>https://www.youtube.com/watch?v=4vLh0PaqfIE</a:t>
            </a:r>
            <a:endParaRPr lang="pl-PL" dirty="0" smtClean="0"/>
          </a:p>
          <a:p>
            <a:r>
              <a:rPr lang="pl-PL" u="sng" dirty="0" smtClean="0">
                <a:hlinkClick r:id="rId9"/>
              </a:rPr>
              <a:t>https://www.youtube.com/watch?v=dchH50CJWOk</a:t>
            </a:r>
            <a:endParaRPr lang="pl-PL" dirty="0" smtClean="0"/>
          </a:p>
          <a:p>
            <a:r>
              <a:rPr lang="pl-PL" u="sng" dirty="0" smtClean="0">
                <a:hlinkClick r:id="rId10"/>
              </a:rPr>
              <a:t>https://www.youtube.com/watch?v=chW0q2haTEc</a:t>
            </a:r>
            <a:endParaRPr lang="pl-PL" dirty="0" smtClean="0"/>
          </a:p>
          <a:p>
            <a:r>
              <a:rPr lang="pl-PL" u="sng" dirty="0" smtClean="0">
                <a:hlinkClick r:id="rId11"/>
              </a:rPr>
              <a:t>https://www.youtube.com/watch?v=dAL40U5-WMg</a:t>
            </a:r>
            <a:endParaRPr lang="pl-PL" dirty="0" smtClean="0"/>
          </a:p>
          <a:p>
            <a:r>
              <a:rPr lang="pl-PL" u="sng" dirty="0" smtClean="0">
                <a:hlinkClick r:id="rId12"/>
              </a:rPr>
              <a:t>https://www.youtube.com/watch?v=O90jLAqGygs</a:t>
            </a:r>
            <a:endParaRPr lang="pl-PL" u="sng" dirty="0" smtClean="0"/>
          </a:p>
          <a:p>
            <a:r>
              <a:rPr lang="pl-PL" u="sng" dirty="0" smtClean="0">
                <a:hlinkClick r:id="rId13"/>
              </a:rPr>
              <a:t>https://www.youtube.com/watch?v=q-KS_9ChZeg</a:t>
            </a:r>
            <a:endParaRPr lang="pl-PL" dirty="0" smtClean="0"/>
          </a:p>
          <a:p>
            <a:r>
              <a:rPr lang="pl-PL" u="sng" dirty="0" smtClean="0">
                <a:hlinkClick r:id="rId14"/>
              </a:rPr>
              <a:t>https://www.youtube.com/watch?v=KDK2AVGobdA&amp;playnext=1&amp;list=PL3D8026F7C0839BC1&amp;feature=results_main</a:t>
            </a:r>
            <a:endParaRPr lang="pl-PL" dirty="0" smtClean="0"/>
          </a:p>
          <a:p>
            <a:r>
              <a:rPr lang="pl-PL" u="sng" dirty="0" smtClean="0">
                <a:hlinkClick r:id="rId15"/>
              </a:rPr>
              <a:t>https://www.youtube.com/watch?v=DQ2Lfe0rZGo</a:t>
            </a:r>
            <a:endParaRPr lang="pl-PL" dirty="0" smtClean="0"/>
          </a:p>
          <a:p>
            <a:r>
              <a:rPr lang="pl-PL" u="sng" dirty="0" smtClean="0">
                <a:hlinkClick r:id="rId16"/>
              </a:rPr>
              <a:t>https://www.youtube.com/watch?v=OoIg3RSR6og</a:t>
            </a:r>
            <a:endParaRPr lang="pl-PL" dirty="0" smtClean="0"/>
          </a:p>
          <a:p>
            <a:r>
              <a:rPr lang="pl-PL" u="sng" dirty="0" smtClean="0">
                <a:hlinkClick r:id="rId17"/>
              </a:rPr>
              <a:t>https://www.youtube.com/watch?v=H5EAGErT2a8</a:t>
            </a:r>
            <a:endParaRPr lang="pl-PL" dirty="0" smtClean="0"/>
          </a:p>
          <a:p>
            <a:r>
              <a:rPr lang="pl-PL" u="sng" dirty="0" smtClean="0">
                <a:hlinkClick r:id="rId18"/>
              </a:rPr>
              <a:t>https://www.youtube.com/watch?v=hkayJu4o4ME</a:t>
            </a:r>
            <a:endParaRPr lang="pl-PL" dirty="0" smtClean="0"/>
          </a:p>
          <a:p>
            <a:r>
              <a:rPr lang="pl-PL" u="sng" dirty="0" smtClean="0">
                <a:hlinkClick r:id="rId19"/>
              </a:rPr>
              <a:t>https://www.youtube.com/watch?v=m3AFRLip5Zo</a:t>
            </a:r>
            <a:endParaRPr lang="pl-PL" dirty="0" smtClean="0"/>
          </a:p>
          <a:p>
            <a:r>
              <a:rPr lang="pl-PL" u="sng" dirty="0" smtClean="0">
                <a:hlinkClick r:id="rId20"/>
              </a:rPr>
              <a:t>https://www.youtube.com/watch?v=6Dfk_zdJaKs</a:t>
            </a:r>
            <a:endParaRPr lang="pl-PL" dirty="0" smtClean="0"/>
          </a:p>
          <a:p>
            <a:r>
              <a:rPr lang="pl-PL" u="sng" dirty="0" smtClean="0">
                <a:hlinkClick r:id="rId21"/>
              </a:rPr>
              <a:t>https://www.youtube.com/watch?v=nUd887ET1gM</a:t>
            </a:r>
            <a:endParaRPr lang="pl-PL" dirty="0" smtClean="0"/>
          </a:p>
          <a:p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3" name="Obraz 2" descr="untitled.bmp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40352" y="404666"/>
            <a:ext cx="1134744" cy="113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4046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MATERIAŁY  DOSTĘPNE  W  BIBLIOTECE: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91683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dirty="0" smtClean="0"/>
              <a:t>W. Filar, </a:t>
            </a:r>
            <a:r>
              <a:rPr lang="pl-PL" i="1" dirty="0" smtClean="0"/>
              <a:t>Wołyń 1939-44. Eksterminacja czy walki polsko – ukraińskie,</a:t>
            </a:r>
            <a:r>
              <a:rPr lang="pl-PL" dirty="0" smtClean="0"/>
              <a:t>Toruń 2003.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B. Iskra – Kozińska, </a:t>
            </a:r>
            <a:r>
              <a:rPr lang="pl-PL" i="1" dirty="0" smtClean="0"/>
              <a:t>Czerwone niebo nad Wołyniem,</a:t>
            </a:r>
            <a:r>
              <a:rPr lang="pl-PL" dirty="0" smtClean="0"/>
              <a:t> wyd. Bellona, Warszawa 2012.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M. A. Koprowski</a:t>
            </a:r>
            <a:r>
              <a:rPr lang="pl-PL" i="1" dirty="0" smtClean="0"/>
              <a:t>, Wołyń. Epopeja polskich losów 1939 – 2013. Akt I, </a:t>
            </a:r>
            <a:r>
              <a:rPr lang="pl-PL" dirty="0" smtClean="0"/>
              <a:t>wyd. Replika, Poznań 2013.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G. Motyka, </a:t>
            </a:r>
            <a:r>
              <a:rPr lang="pl-PL" i="1" dirty="0" smtClean="0"/>
              <a:t>Od rzezi wołyńskiej do akcji „Wisła”: konflikt polsko – ukraiński 1943-1947, </a:t>
            </a:r>
            <a:r>
              <a:rPr lang="pl-PL" dirty="0" smtClean="0"/>
              <a:t>WL, Kraków2011.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M. Orłowicz, J. Siennicki, </a:t>
            </a:r>
            <a:r>
              <a:rPr lang="pl-PL" i="1" dirty="0" smtClean="0"/>
              <a:t>Wołyń i Polesie,</a:t>
            </a:r>
            <a:r>
              <a:rPr lang="pl-PL" dirty="0" smtClean="0"/>
              <a:t> wyd. Libra, Rzeszów 2012.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G. </a:t>
            </a:r>
            <a:r>
              <a:rPr lang="pl-PL" dirty="0" err="1" smtClean="0"/>
              <a:t>Rąkowski</a:t>
            </a:r>
            <a:r>
              <a:rPr lang="pl-PL" dirty="0" smtClean="0"/>
              <a:t>, </a:t>
            </a:r>
            <a:r>
              <a:rPr lang="pl-PL" i="1" dirty="0" smtClean="0"/>
              <a:t>Wołyń. Przewodnik krajoznawczo – historyczny po Ukrainie Zachodniej, </a:t>
            </a:r>
            <a:r>
              <a:rPr lang="pl-PL" dirty="0" smtClean="0"/>
              <a:t>wyd. </a:t>
            </a:r>
            <a:r>
              <a:rPr lang="pl-PL" dirty="0" err="1" smtClean="0"/>
              <a:t>Rewasz</a:t>
            </a:r>
            <a:r>
              <a:rPr lang="pl-PL" dirty="0" smtClean="0"/>
              <a:t>, Pruszków 2005.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W. i E. Siemaszko, </a:t>
            </a:r>
            <a:r>
              <a:rPr lang="pl-PL" i="1" dirty="0" smtClean="0"/>
              <a:t>Ludobójstwo dokonane przez nacjonalistów ukraińskich na ludności polskiej Wołynia: 1939-1945, </a:t>
            </a:r>
            <a:r>
              <a:rPr lang="pl-PL" dirty="0" smtClean="0"/>
              <a:t>t. 1,2, wyd. VON Borowieckiej 2008.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J. Wieliczka – </a:t>
            </a:r>
            <a:r>
              <a:rPr lang="pl-PL" dirty="0" err="1" smtClean="0"/>
              <a:t>Szarkowa</a:t>
            </a:r>
            <a:r>
              <a:rPr lang="pl-PL" dirty="0" smtClean="0"/>
              <a:t>, </a:t>
            </a:r>
            <a:r>
              <a:rPr lang="pl-PL" i="1" dirty="0" smtClean="0"/>
              <a:t>Czarna Księga Kresów, </a:t>
            </a:r>
            <a:r>
              <a:rPr lang="pl-PL" dirty="0" smtClean="0"/>
              <a:t>wyd. AA, Kraków 2012.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A. </a:t>
            </a:r>
            <a:r>
              <a:rPr lang="pl-PL" dirty="0" err="1" smtClean="0"/>
              <a:t>Zupański</a:t>
            </a:r>
            <a:r>
              <a:rPr lang="pl-PL" dirty="0" smtClean="0"/>
              <a:t>, </a:t>
            </a:r>
            <a:r>
              <a:rPr lang="pl-PL" i="1" dirty="0" smtClean="0"/>
              <a:t> Droga do prawdy o wydarzeniach na Wołyniu, </a:t>
            </a:r>
            <a:r>
              <a:rPr lang="pl-PL" dirty="0" smtClean="0"/>
              <a:t>wyd. Adam Marszałek, Toruń 2008.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  <p:pic>
        <p:nvPicPr>
          <p:cNvPr id="5" name="Obraz 4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1" y="404665"/>
            <a:ext cx="1494785" cy="149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57158" y="404664"/>
            <a:ext cx="8429684" cy="418576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tx1"/>
                </a:solidFill>
              </a:rPr>
              <a:t>„A na Wołyniu czarnoziemy  urodzajem  gadają,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Że pięknie można było żyć… każdemu… 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Że o bogactwie  świadczą różnorodności jakie Pan Bóg w ludziach daje, 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To przecież każdy wie. A…to co się zdarzyło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Ludobójstwem, wbrew prawu najwyższemu  i naturze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Więc…dziś powagą monumentu –dokumentu dotknięta 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Szukam słów, które by pasowały, które by akuratną ulgę i treść niosły mową…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Lecz nie znajduję, więc kładę jak na wadze –  czułej uwadze innych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Wołyń 43,4 rok, a gdy już dotrze– wtedy i cisza będzie uprawnioną…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A w ciszy hołd – niewinnym, niezapomnianym, niezastąpionym ukochanym.”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Autor: L. Iv.</a:t>
            </a:r>
          </a:p>
          <a:p>
            <a:pPr algn="r"/>
            <a:r>
              <a:rPr lang="pl-PL" sz="1400" b="1" i="1" dirty="0" smtClean="0">
                <a:solidFill>
                  <a:schemeClr val="tx1"/>
                </a:solidFill>
              </a:rPr>
              <a:t>Źródło: </a:t>
            </a:r>
            <a:r>
              <a:rPr lang="pl-PL" sz="1400" b="1" u="sng" dirty="0" smtClean="0">
                <a:solidFill>
                  <a:schemeClr val="tx1"/>
                </a:solidFill>
              </a:rPr>
              <a:t>http://zatorze.gliwice.pl/czytelnia.php5?id=30</a:t>
            </a:r>
            <a:endParaRPr lang="pl-PL" sz="1400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7158" y="485776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ZAPRASZAM  DO  MIEJSC  WSPOMNIEŃ  I  PAMIĘCI…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7744" y="141277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UWAGA!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1560" y="250567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Korzystając z Internetu pamiętajcie  o prawach autorskich:</a:t>
            </a:r>
          </a:p>
          <a:p>
            <a:endParaRPr lang="pl-PL" sz="2400" b="1" dirty="0" smtClean="0"/>
          </a:p>
          <a:p>
            <a:r>
              <a:rPr lang="pl-PL" sz="2400" b="1" u="sng" dirty="0" smtClean="0">
                <a:hlinkClick r:id="rId2"/>
              </a:rPr>
              <a:t>http://www.eioba.pl/a2576/prawo_autorskie_w_internecie</a:t>
            </a:r>
            <a:endParaRPr lang="pl-PL" sz="2400" b="1" dirty="0" smtClean="0"/>
          </a:p>
          <a:p>
            <a:r>
              <a:rPr lang="pl-PL" sz="2400" b="1" u="sng" dirty="0" smtClean="0">
                <a:hlinkClick r:id="rId3"/>
              </a:rPr>
              <a:t>http://www.racjonalista.pl/kk.php/s,3636</a:t>
            </a:r>
            <a:endParaRPr lang="pl-PL" sz="2400" b="1" dirty="0" smtClean="0"/>
          </a:p>
        </p:txBody>
      </p:sp>
      <p:pic>
        <p:nvPicPr>
          <p:cNvPr id="1026" name="Picture 2" descr="http://2.bp.blogspot.com/_DYvTicDpn1U/TQnxJV01UAI/AAAAAAAAAFM/py84PWcXDqE/s1600/psbannerautor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PODSUMOWANIE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1844824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    </a:t>
            </a:r>
            <a:r>
              <a:rPr lang="pl-PL" b="1" dirty="0" smtClean="0"/>
              <a:t>Wasza praca nad WebQuestem dobiegła końca. Mam nadzieję, że Wasze (mieszkańców dawnej Galicji Wschodniej) spotkanie z historią, która zapewne jest żywa w Waszych rodzinach, pozwoliło Wam uporządkować wiedzę na temat tych bolesnych wydarzeń.</a:t>
            </a:r>
          </a:p>
          <a:p>
            <a:pPr algn="just"/>
            <a:r>
              <a:rPr lang="pl-PL" b="1" dirty="0" smtClean="0"/>
              <a:t>       Tworzenie materiałów dało Wam szansę nie tylko doskonalenia redakcji publikacji multimedialnych, ale przede wszystkim uświadomiło znaczenie słów:</a:t>
            </a:r>
          </a:p>
          <a:p>
            <a:pPr algn="just"/>
            <a:endParaRPr lang="pl-PL" b="1" dirty="0" smtClean="0"/>
          </a:p>
          <a:p>
            <a:pPr algn="just"/>
            <a:endParaRPr lang="pl-PL" b="1" dirty="0" smtClean="0"/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Lucida Calligraphy" pitchFamily="66" charset="0"/>
              </a:rPr>
              <a:t>„Nie o zemstę, lecz o pamięć wołają ofiary.”</a:t>
            </a:r>
          </a:p>
          <a:p>
            <a:pPr algn="ctr"/>
            <a:endParaRPr lang="pl-PL" sz="24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r"/>
            <a:r>
              <a:rPr lang="pl-PL" sz="1400" dirty="0" smtClean="0">
                <a:latin typeface="Lucida Calligraphy" pitchFamily="66" charset="0"/>
              </a:rPr>
              <a:t>Ks. T. Isakowicz-Zaleski</a:t>
            </a:r>
            <a:endParaRPr lang="pl-PL" sz="1400" b="1" dirty="0" smtClean="0">
              <a:latin typeface="Lucida Calligraphy" pitchFamily="66" charset="0"/>
            </a:endParaRPr>
          </a:p>
        </p:txBody>
      </p:sp>
      <p:pic>
        <p:nvPicPr>
          <p:cNvPr id="1026" name="Picture 2" descr="C:\Documents and Settings\Judym\Pulpit\Wołyń\graphics-candles-0537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1622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DLA  NAUCZYCIELA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cdn.morguefile.com/imageData/public/files/c/cohdra/preview/fldr_2008_11_08/file0001543136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996" y="188640"/>
            <a:ext cx="22130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23528" y="54868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PODCZAS  OPRACOWYWANIA  WEBQUESTU KORZYSTAŁAM  Z: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052736"/>
            <a:ext cx="84249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l-PL" sz="1400" b="1" dirty="0" smtClean="0"/>
              <a:t>KSIĄŻEK:</a:t>
            </a:r>
            <a:endParaRPr lang="pl-PL" sz="1400" dirty="0" smtClean="0"/>
          </a:p>
          <a:p>
            <a:pPr fontAlgn="t"/>
            <a:r>
              <a:rPr lang="pl-PL" sz="1400" dirty="0" smtClean="0"/>
              <a:t>1. B. Boryczka, </a:t>
            </a:r>
            <a:r>
              <a:rPr lang="pl-PL" sz="1400" i="1" dirty="0" smtClean="0"/>
              <a:t>Praktyczny przewodnik po Internecie dla bibliotekarzy,</a:t>
            </a:r>
            <a:r>
              <a:rPr lang="pl-PL" sz="1400" dirty="0" smtClean="0"/>
              <a:t> W - wa 2003.</a:t>
            </a:r>
          </a:p>
          <a:p>
            <a:pPr fontAlgn="t"/>
            <a:r>
              <a:rPr lang="pl-PL" sz="1400" dirty="0" smtClean="0"/>
              <a:t>2. R. Lorens, </a:t>
            </a:r>
            <a:r>
              <a:rPr lang="pl-PL" sz="1400" i="1" dirty="0" smtClean="0"/>
              <a:t>Nowe technologie w edukacji, </a:t>
            </a:r>
            <a:r>
              <a:rPr lang="pl-PL" sz="1400" dirty="0" smtClean="0"/>
              <a:t>Warszawa - Bielsko - Biała 2011</a:t>
            </a:r>
            <a:r>
              <a:rPr lang="pl-PL" dirty="0" smtClean="0"/>
              <a:t>.</a:t>
            </a:r>
          </a:p>
          <a:p>
            <a:pPr fontAlgn="t"/>
            <a:r>
              <a:rPr lang="pl-PL" sz="1400" b="1" dirty="0" smtClean="0"/>
              <a:t>DARMOWYCH ZDJĘĆ:</a:t>
            </a:r>
            <a:endParaRPr lang="pl-PL" sz="1400" dirty="0" smtClean="0"/>
          </a:p>
          <a:p>
            <a:pPr fontAlgn="t"/>
            <a:r>
              <a:rPr lang="pl-PL" sz="1400" dirty="0" smtClean="0">
                <a:hlinkClick r:id="rId3"/>
              </a:rPr>
              <a:t>http://www.morguefile.com/</a:t>
            </a:r>
            <a:endParaRPr lang="pl-PL" sz="1400" dirty="0" smtClean="0"/>
          </a:p>
          <a:p>
            <a:pPr fontAlgn="t"/>
            <a:r>
              <a:rPr lang="pl-PL" sz="1400" dirty="0" smtClean="0">
                <a:hlinkClick r:id="rId4"/>
              </a:rPr>
              <a:t>http://www.sxc.hu/</a:t>
            </a:r>
            <a:r>
              <a:rPr lang="pl-PL" sz="1400" dirty="0" smtClean="0"/>
              <a:t> </a:t>
            </a:r>
          </a:p>
          <a:p>
            <a:pPr fontAlgn="t"/>
            <a:r>
              <a:rPr lang="pl-PL" sz="1400" dirty="0" smtClean="0"/>
              <a:t>Oraz prywatnej galerii Pana S. Malibo, który udostępnił zdjęcia ze swojej strony internetowej na potrzeby WebQuestu.</a:t>
            </a:r>
          </a:p>
          <a:p>
            <a:pPr fontAlgn="t"/>
            <a:endParaRPr lang="pl-PL" sz="1400" dirty="0" smtClean="0"/>
          </a:p>
          <a:p>
            <a:pPr fontAlgn="t"/>
            <a:r>
              <a:rPr lang="pl-PL" sz="1400" b="1" dirty="0" smtClean="0"/>
              <a:t>MUZYKI:</a:t>
            </a:r>
          </a:p>
          <a:p>
            <a:pPr fontAlgn="t"/>
            <a:r>
              <a:rPr lang="pl-PL" sz="1400" b="1" dirty="0" err="1" smtClean="0">
                <a:hlinkClick r:id="rId5"/>
              </a:rPr>
              <a:t>www.lastfm.pl</a:t>
            </a:r>
            <a:r>
              <a:rPr lang="pl-PL" sz="1400" b="1" dirty="0" smtClean="0">
                <a:hlinkClick r:id="rId5"/>
              </a:rPr>
              <a:t>/</a:t>
            </a:r>
            <a:r>
              <a:rPr lang="pl-PL" sz="1400" b="1" dirty="0" err="1" smtClean="0">
                <a:hlinkClick r:id="rId5"/>
              </a:rPr>
              <a:t>music</a:t>
            </a:r>
            <a:r>
              <a:rPr lang="pl-PL" sz="1400" b="1" dirty="0" smtClean="0">
                <a:hlinkClick r:id="rId5"/>
              </a:rPr>
              <a:t>/+</a:t>
            </a:r>
            <a:r>
              <a:rPr lang="pl-PL" sz="1400" b="1" dirty="0" err="1" smtClean="0">
                <a:hlinkClick r:id="rId5"/>
              </a:rPr>
              <a:t>free-music</a:t>
            </a:r>
            <a:endParaRPr lang="pl-PL" sz="1400" b="1" dirty="0" smtClean="0"/>
          </a:p>
          <a:p>
            <a:pPr fontAlgn="t"/>
            <a:r>
              <a:rPr lang="pl-PL" sz="1400" b="1" dirty="0" smtClean="0">
                <a:hlinkClick r:id="rId6"/>
              </a:rPr>
              <a:t>http://ulub.pl/b27yl2HZ7K/muzyka-zalobna</a:t>
            </a:r>
            <a:endParaRPr lang="pl-PL" sz="1400" b="1" dirty="0" smtClean="0"/>
          </a:p>
          <a:p>
            <a:pPr fontAlgn="t"/>
            <a:endParaRPr lang="pl-PL" sz="1400" b="1" dirty="0" smtClean="0"/>
          </a:p>
          <a:p>
            <a:pPr fontAlgn="t"/>
            <a:r>
              <a:rPr lang="pl-PL" sz="1400" b="1" u="sng" dirty="0" smtClean="0">
                <a:solidFill>
                  <a:srgbClr val="FF0000"/>
                </a:solidFill>
              </a:rPr>
              <a:t>PRZYKŁADOWE  PRACE   W  PROPONOWANYCH  PRZEZE MNIE PROGRAMACH:</a:t>
            </a:r>
          </a:p>
          <a:p>
            <a:pPr fontAlgn="t"/>
            <a:endParaRPr lang="pl-PL" sz="1400" b="1" u="sng" dirty="0" smtClean="0"/>
          </a:p>
          <a:p>
            <a:pPr fontAlgn="t"/>
            <a:r>
              <a:rPr lang="pl-PL" sz="1400" b="1" dirty="0" smtClean="0">
                <a:solidFill>
                  <a:srgbClr val="C00000"/>
                </a:solidFill>
              </a:rPr>
              <a:t>CALAMEO </a:t>
            </a:r>
            <a:r>
              <a:rPr lang="pl-PL" sz="1400" b="1" dirty="0" smtClean="0"/>
              <a:t>(GAZETKA INTERAKTYWNA): </a:t>
            </a:r>
            <a:r>
              <a:rPr lang="pl-PL" sz="1400" b="1" dirty="0" smtClean="0">
                <a:hlinkClick r:id="rId7"/>
              </a:rPr>
              <a:t>http://www.calameo.com/read/001949549b38796efbaa9?authid=8N6m31j4eXRO</a:t>
            </a:r>
            <a:endParaRPr lang="pl-PL" sz="1400" b="1" dirty="0" smtClean="0"/>
          </a:p>
          <a:p>
            <a:pPr fontAlgn="t"/>
            <a:endParaRPr lang="pl-PL" sz="1400" b="1" dirty="0" smtClean="0">
              <a:solidFill>
                <a:srgbClr val="C00000"/>
              </a:solidFill>
            </a:endParaRPr>
          </a:p>
          <a:p>
            <a:pPr fontAlgn="t"/>
            <a:r>
              <a:rPr lang="pl-PL" sz="1400" b="1" dirty="0" smtClean="0">
                <a:solidFill>
                  <a:srgbClr val="C00000"/>
                </a:solidFill>
              </a:rPr>
              <a:t>GLOGSTER </a:t>
            </a:r>
            <a:r>
              <a:rPr lang="pl-PL" sz="1400" b="1" dirty="0" smtClean="0"/>
              <a:t>(PLAKAT INTERAKTYWNY):</a:t>
            </a:r>
          </a:p>
          <a:p>
            <a:pPr fontAlgn="t"/>
            <a:endParaRPr lang="pl-PL" sz="1400" b="1" dirty="0" smtClean="0"/>
          </a:p>
          <a:p>
            <a:pPr fontAlgn="t"/>
            <a:r>
              <a:rPr lang="pl-PL" sz="1400" b="1" dirty="0" smtClean="0">
                <a:solidFill>
                  <a:srgbClr val="C00000"/>
                </a:solidFill>
                <a:hlinkClick r:id="rId8"/>
              </a:rPr>
              <a:t>http://yzeta.edu.glogster.com/pamietamy/</a:t>
            </a:r>
            <a:r>
              <a:rPr lang="pl-PL" sz="1400" b="1" dirty="0" smtClean="0">
                <a:solidFill>
                  <a:srgbClr val="C00000"/>
                </a:solidFill>
              </a:rPr>
              <a:t>   </a:t>
            </a:r>
            <a:r>
              <a:rPr lang="pl-PL" sz="1400" b="1" dirty="0" smtClean="0"/>
              <a:t>Poprawne działanie </a:t>
            </a:r>
            <a:r>
              <a:rPr lang="pl-PL" sz="1400" b="1" dirty="0" err="1" smtClean="0"/>
              <a:t>gloga</a:t>
            </a:r>
            <a:r>
              <a:rPr lang="pl-PL" sz="1400" b="1" dirty="0" smtClean="0"/>
              <a:t> wymaga najnowszej wersji systemu operacyjnego. Jeżeli po kliknięciu w link w </a:t>
            </a:r>
            <a:r>
              <a:rPr lang="pl-PL" sz="1400" b="1" dirty="0" err="1" smtClean="0"/>
              <a:t>glogu</a:t>
            </a:r>
            <a:r>
              <a:rPr lang="pl-PL" sz="1400" b="1" dirty="0" smtClean="0"/>
              <a:t> nie ma zdjęć lub filmu, należy odświeżyć stronę).</a:t>
            </a:r>
          </a:p>
          <a:p>
            <a:pPr fontAlgn="t"/>
            <a:endParaRPr lang="pl-PL" sz="1400" b="1" dirty="0" smtClean="0">
              <a:solidFill>
                <a:srgbClr val="C00000"/>
              </a:solidFill>
            </a:endParaRPr>
          </a:p>
          <a:p>
            <a:pPr fontAlgn="t"/>
            <a:r>
              <a:rPr lang="pl-PL" sz="1400" b="1" dirty="0" smtClean="0">
                <a:solidFill>
                  <a:srgbClr val="CC3300"/>
                </a:solidFill>
              </a:rPr>
              <a:t>PREZI </a:t>
            </a:r>
            <a:r>
              <a:rPr lang="pl-PL" sz="1400" b="1" dirty="0" smtClean="0"/>
              <a:t>(PREZENTACJA MULTIMEDIALNA):</a:t>
            </a:r>
            <a:r>
              <a:rPr lang="pl-PL" sz="1400" b="1" dirty="0" smtClean="0">
                <a:hlinkClick r:id="rId9"/>
              </a:rPr>
              <a:t>http://</a:t>
            </a:r>
            <a:r>
              <a:rPr lang="pl-PL" sz="1400" b="1" dirty="0" err="1" smtClean="0">
                <a:hlinkClick r:id="rId9"/>
              </a:rPr>
              <a:t>prezi.com</a:t>
            </a:r>
            <a:r>
              <a:rPr lang="pl-PL" sz="1400" b="1" dirty="0" smtClean="0">
                <a:hlinkClick r:id="rId9"/>
              </a:rPr>
              <a:t>/q1jclzu_freg/</a:t>
            </a:r>
            <a:r>
              <a:rPr lang="pl-PL" sz="1400" b="1" dirty="0" err="1" smtClean="0">
                <a:hlinkClick r:id="rId9"/>
              </a:rPr>
              <a:t>untitled-prezi</a:t>
            </a:r>
            <a:r>
              <a:rPr lang="pl-PL" sz="1400" b="1" dirty="0" smtClean="0">
                <a:hlinkClick r:id="rId9"/>
              </a:rPr>
              <a:t>/?auth_key=70bfa97b30e705a474caf72987864f11b6c78da0 </a:t>
            </a:r>
            <a:endParaRPr lang="pl-PL" sz="1400" b="1" dirty="0" smtClean="0">
              <a:solidFill>
                <a:srgbClr val="CC3300"/>
              </a:solidFill>
            </a:endParaRPr>
          </a:p>
          <a:p>
            <a:pPr fontAlgn="t"/>
            <a:endParaRPr lang="pl-PL" sz="1400" b="1" dirty="0" smtClean="0"/>
          </a:p>
          <a:p>
            <a:pPr fontAlgn="t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Dziękuję  za  uwagę!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667  0.028 0.08267  0.062 0.08267  C 0.097 0.08267  0.125 0.04667  0.125 0  C 0.125 -0.04667  0.153 -0.08267  0.188 -0.08267  C 0.222 -0.08267  0.25 -0.04667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STRONA   GŁÓWNA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2910" y="1428736"/>
            <a:ext cx="8072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WebQuest  </a:t>
            </a:r>
            <a:r>
              <a:rPr lang="pl-PL" dirty="0" smtClean="0">
                <a:solidFill>
                  <a:srgbClr val="FF0000"/>
                </a:solidFill>
              </a:rPr>
              <a:t>„Wołyń 1943…Pamiętamy!”</a:t>
            </a:r>
            <a:r>
              <a:rPr lang="pl-PL" dirty="0" smtClean="0"/>
              <a:t> </a:t>
            </a:r>
          </a:p>
          <a:p>
            <a:pPr algn="ctr"/>
            <a:r>
              <a:rPr lang="pl-PL" dirty="0" smtClean="0"/>
              <a:t>na lekcję języka polskiego, historii, </a:t>
            </a:r>
          </a:p>
          <a:p>
            <a:pPr algn="ctr"/>
            <a:r>
              <a:rPr lang="pl-PL" dirty="0" smtClean="0"/>
              <a:t>wiedzy o kulturze, godzinę wychowawczą </a:t>
            </a:r>
          </a:p>
          <a:p>
            <a:pPr algn="ctr"/>
            <a:r>
              <a:rPr lang="pl-PL" dirty="0" smtClean="0"/>
              <a:t>lub zajęcia pozalekcyjne</a:t>
            </a:r>
            <a:r>
              <a:rPr lang="pl-PL" b="1" dirty="0" smtClean="0"/>
              <a:t> .</a:t>
            </a:r>
          </a:p>
          <a:p>
            <a:endParaRPr lang="pl-PL" b="1" dirty="0" smtClean="0"/>
          </a:p>
          <a:p>
            <a:r>
              <a:rPr lang="pl-PL" b="1" dirty="0" smtClean="0"/>
              <a:t>Czas wykonania: </a:t>
            </a:r>
            <a:r>
              <a:rPr lang="pl-PL" dirty="0" smtClean="0"/>
              <a:t>90 minut pracy w szkole i 2 tygodnie pracy w domu.</a:t>
            </a:r>
          </a:p>
          <a:p>
            <a:endParaRPr lang="pl-PL" b="1" dirty="0" smtClean="0"/>
          </a:p>
          <a:p>
            <a:r>
              <a:rPr lang="pl-PL" b="1" dirty="0" smtClean="0"/>
              <a:t>Autor: </a:t>
            </a:r>
            <a:r>
              <a:rPr lang="pl-PL" dirty="0" smtClean="0"/>
              <a:t>Elżbieta Ciemięga, nauczyciel języka polskiego </a:t>
            </a:r>
          </a:p>
          <a:p>
            <a:r>
              <a:rPr lang="pl-PL" dirty="0" smtClean="0"/>
              <a:t>             w Liceum Ogólnokształcącym im. T. Kościuszki w Lubaczowie</a:t>
            </a:r>
          </a:p>
          <a:p>
            <a:r>
              <a:rPr lang="pl-PL" dirty="0" smtClean="0"/>
              <a:t>             ul. Kościuszki 26, 37 – 600 Lubaczów</a:t>
            </a:r>
          </a:p>
          <a:p>
            <a:r>
              <a:rPr lang="pl-PL" smtClean="0"/>
              <a:t>             </a:t>
            </a:r>
            <a:endParaRPr lang="pl-PL" dirty="0" smtClean="0"/>
          </a:p>
          <a:p>
            <a:r>
              <a:rPr lang="pl-PL" b="1" dirty="0" smtClean="0"/>
              <a:t>Cele ogólne:</a:t>
            </a:r>
          </a:p>
          <a:p>
            <a:pPr algn="just">
              <a:buFont typeface="Wingdings" pitchFamily="2" charset="2"/>
              <a:buChar char="§"/>
            </a:pPr>
            <a:r>
              <a:rPr lang="pl-PL" b="1" dirty="0" smtClean="0"/>
              <a:t> </a:t>
            </a:r>
            <a:r>
              <a:rPr lang="pl-PL" dirty="0" smtClean="0"/>
              <a:t>Przybliżenie wydarzeń historii współczesnej.</a:t>
            </a:r>
          </a:p>
          <a:p>
            <a:pPr algn="just">
              <a:buFont typeface="Wingdings" pitchFamily="2" charset="2"/>
              <a:buChar char="§"/>
            </a:pPr>
            <a:r>
              <a:rPr lang="pl-PL" b="1" dirty="0" smtClean="0"/>
              <a:t> </a:t>
            </a:r>
            <a:r>
              <a:rPr lang="pl-PL" dirty="0" smtClean="0"/>
              <a:t>Zapoznanie  z wydarzeniami na Wołyniu  w latach 1943-44.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/>
              <a:t> Doskonalenie umiejętności konstruowania różnych form wypowiedzi, tworzenia materiałów interaktywnych i posługiwania się TI.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b="1" dirty="0"/>
          </a:p>
        </p:txBody>
      </p:sp>
      <p:pic>
        <p:nvPicPr>
          <p:cNvPr id="6" name="Obraz 5" descr="ban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2195736" cy="143103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020272" y="1700808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err="1" smtClean="0"/>
              <a:t>Źródło:</a:t>
            </a:r>
            <a:r>
              <a:rPr lang="pl-PL" sz="1400" i="1" dirty="0" err="1" smtClean="0">
                <a:hlinkClick r:id="rId3"/>
              </a:rPr>
              <a:t>http</a:t>
            </a:r>
            <a:r>
              <a:rPr lang="pl-PL" sz="1400" i="1" dirty="0" smtClean="0">
                <a:hlinkClick r:id="rId3"/>
              </a:rPr>
              <a:t>://wolyn1943.eu.int  </a:t>
            </a:r>
            <a:r>
              <a:rPr lang="pl-PL" sz="1400" i="1" dirty="0" err="1" smtClean="0">
                <a:hlinkClick r:id="rId3"/>
              </a:rPr>
              <a:t>erii.pl</a:t>
            </a:r>
            <a:r>
              <a:rPr lang="pl-PL" sz="1400" i="1" dirty="0" smtClean="0">
                <a:hlinkClick r:id="rId3"/>
              </a:rPr>
              <a:t>/</a:t>
            </a:r>
            <a:endParaRPr lang="pl-PL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pole tekstowe 3"/>
          <p:cNvSpPr txBox="1">
            <a:spLocks noChangeArrowheads="1"/>
          </p:cNvSpPr>
          <p:nvPr/>
        </p:nvSpPr>
        <p:spPr bwMode="auto">
          <a:xfrm>
            <a:off x="5076825" y="6308725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>
                <a:solidFill>
                  <a:schemeClr val="bg1"/>
                </a:solidFill>
              </a:rPr>
              <a:t>Autor: Elżbieta Ciemięga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85720" y="428604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Cele poznawcze:</a:t>
            </a:r>
          </a:p>
          <a:p>
            <a:r>
              <a:rPr lang="pl-PL" dirty="0" smtClean="0"/>
              <a:t>Uczeń potrafi:</a:t>
            </a:r>
          </a:p>
          <a:p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</a:t>
            </a:r>
            <a:r>
              <a:rPr lang="pl-PL" b="1" dirty="0" smtClean="0"/>
              <a:t> </a:t>
            </a:r>
            <a:r>
              <a:rPr lang="pl-PL" dirty="0" smtClean="0"/>
              <a:t>selekcjonować informacje i korzystać z zasobów Internetu,</a:t>
            </a:r>
          </a:p>
          <a:p>
            <a:pPr>
              <a:buFont typeface="Wingdings" pitchFamily="2" charset="2"/>
              <a:buChar char="§"/>
            </a:pPr>
            <a:r>
              <a:rPr lang="pl-PL" b="1" dirty="0" smtClean="0"/>
              <a:t> </a:t>
            </a:r>
            <a:r>
              <a:rPr lang="pl-PL" dirty="0" smtClean="0"/>
              <a:t>porządkować i opracowywać fakty historyczne,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/>
              <a:t> redagować teksty  publicystyczne z wykorzystaniem źródeł historycznych, tworzyć             z nich publikacje interaktywne i multimedialne,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/>
              <a:t> pracować w grupie i odpowiednio wchodzić w role społeczne.</a:t>
            </a:r>
          </a:p>
          <a:p>
            <a:pPr algn="just">
              <a:buFont typeface="Wingdings" pitchFamily="2" charset="2"/>
              <a:buChar char="§"/>
            </a:pPr>
            <a:endParaRPr lang="pl-PL" dirty="0" smtClean="0"/>
          </a:p>
          <a:p>
            <a:pPr algn="just"/>
            <a:r>
              <a:rPr lang="pl-PL" b="1" dirty="0" smtClean="0"/>
              <a:t>Cele emocjonalno – motywacyjne:</a:t>
            </a:r>
          </a:p>
          <a:p>
            <a:pPr algn="just"/>
            <a:r>
              <a:rPr lang="pl-PL" dirty="0" smtClean="0"/>
              <a:t>Uczeń:</a:t>
            </a:r>
          </a:p>
          <a:p>
            <a:pPr algn="just"/>
            <a:endParaRPr lang="pl-PL" dirty="0" smtClean="0"/>
          </a:p>
          <a:p>
            <a:pPr algn="just">
              <a:buFont typeface="Wingdings" pitchFamily="2" charset="2"/>
              <a:buChar char="§"/>
            </a:pPr>
            <a:r>
              <a:rPr lang="pl-PL" dirty="0" smtClean="0"/>
              <a:t> docenia znaczenie wydarzeń historycznych i prawdy historycznej,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/>
              <a:t> zna historię swojego regionu i regionów sąsiednich,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/>
              <a:t> dostrzega sens ocalenia prawdy historycznej dla przyszłych pokoleń.</a:t>
            </a:r>
            <a:endParaRPr lang="pl-PL" dirty="0"/>
          </a:p>
        </p:txBody>
      </p:sp>
      <p:pic>
        <p:nvPicPr>
          <p:cNvPr id="4" name="Obraz 3" descr="plak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1737" y="3861048"/>
            <a:ext cx="1871888" cy="273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WPROWADZENIE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7158" y="2000240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„Witaj więc cieniu wspomnień …”</a:t>
            </a:r>
          </a:p>
          <a:p>
            <a:r>
              <a:rPr lang="pl-PL" sz="1200" i="1" dirty="0" smtClean="0"/>
              <a:t>                                                        Z. J. </a:t>
            </a:r>
            <a:r>
              <a:rPr lang="pl-PL" sz="1200" i="1" dirty="0" err="1" smtClean="0"/>
              <a:t>Rumel</a:t>
            </a:r>
            <a:endParaRPr lang="pl-PL" sz="1200" i="1" smtClean="0"/>
          </a:p>
          <a:p>
            <a:endParaRPr lang="pl-PL" sz="1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278092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     Mieszkamy na terenach dawnego Królestwa Galicji, w bliskim sąsiedztwie Wołynia. Być może są  w Waszych rodzinach osoby, które  pochodzą z Wołynia.  Być może  słyszeliście                 w opowieściach rodzinnych o wydarzeniach na Wołyniu w 1943 r. ? Wielu członków Waszych rodzin doświadczyło także  okrucieństwa nacjonalistów  ukraińskich na naszych terenach. Wsie  położone w pobliżu Lubaczowa  zmagały się z tym problemem, który pozostaje żywy                        w pamięci ich mieszkańców.</a:t>
            </a:r>
          </a:p>
          <a:p>
            <a:pPr algn="just"/>
            <a:r>
              <a:rPr lang="pl-PL" sz="1600" dirty="0" smtClean="0"/>
              <a:t>     Pracując nad </a:t>
            </a:r>
            <a:r>
              <a:rPr lang="pl-PL" sz="1600" dirty="0" err="1" smtClean="0"/>
              <a:t>WebQuestem</a:t>
            </a:r>
            <a:r>
              <a:rPr lang="pl-PL" sz="1600" dirty="0" smtClean="0"/>
              <a:t> będziecie mieć niepowtarzalną okazję, by ożywić historię                    i wspomnienia. Poznacie dokumenty, fotografie, posłuchacie relacji tych, którzy pamiętają tamte czasy. Dzięki stworzonym przez Was materiałom, wydarzenia z przeszłości przemówią  do młodych ludzi, takich, jak Wy, a kolejne pokolenia będą mogły powiedzieć: PAMIĘTAMY!</a:t>
            </a:r>
          </a:p>
          <a:p>
            <a:pPr algn="just"/>
            <a:endParaRPr lang="pl-PL" sz="1600" dirty="0" smtClean="0"/>
          </a:p>
          <a:p>
            <a:pPr algn="r"/>
            <a:r>
              <a:rPr lang="pl-PL" sz="1600" i="1" dirty="0" smtClean="0"/>
              <a:t>Zapraszam do pracy</a:t>
            </a:r>
            <a:endParaRPr lang="pl-PL" sz="1600" i="1" dirty="0"/>
          </a:p>
        </p:txBody>
      </p:sp>
      <p:pic>
        <p:nvPicPr>
          <p:cNvPr id="5" name="Obraz 4" descr="Dub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184" y="188640"/>
            <a:ext cx="3214816" cy="189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6012160" y="206084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err="1" smtClean="0"/>
              <a:t>Źródło:</a:t>
            </a:r>
            <a:r>
              <a:rPr lang="pl-PL" sz="1200" dirty="0" err="1" smtClean="0"/>
              <a:t>www.wolyn.ovh.org</a:t>
            </a:r>
            <a:endParaRPr lang="pl-P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ZADANIE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31640" y="2780928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/>
              <a:t>Waszym zadaniem będzie:</a:t>
            </a:r>
          </a:p>
          <a:p>
            <a:pPr algn="just"/>
            <a:endParaRPr lang="pl-PL" sz="2000" b="1" dirty="0" smtClean="0"/>
          </a:p>
          <a:p>
            <a:pPr lvl="0"/>
            <a:r>
              <a:rPr lang="pl-PL" sz="2000" dirty="0" smtClean="0"/>
              <a:t>1.Zapoznać się z proponowanymi przeze mnie materiałami oraz zgromadzić materiały własne.</a:t>
            </a:r>
          </a:p>
          <a:p>
            <a:pPr lvl="0"/>
            <a:endParaRPr lang="pl-PL" sz="2000" dirty="0" smtClean="0"/>
          </a:p>
          <a:p>
            <a:pPr lvl="0"/>
            <a:r>
              <a:rPr lang="pl-PL" sz="2000" dirty="0" smtClean="0"/>
              <a:t>2.Wykonać rzetelnie i oryginalnie wyznaczone polecenia.</a:t>
            </a:r>
          </a:p>
          <a:p>
            <a:pPr lvl="0"/>
            <a:endParaRPr lang="pl-PL" sz="2000" dirty="0" smtClean="0"/>
          </a:p>
          <a:p>
            <a:pPr algn="just"/>
            <a:r>
              <a:rPr lang="pl-PL" sz="2000" dirty="0" smtClean="0"/>
              <a:t>3.Stworzyć dokumenty w programach: calameo, glogster, Prezi, MovieMaker. </a:t>
            </a:r>
          </a:p>
          <a:p>
            <a:endParaRPr lang="pl-PL" dirty="0"/>
          </a:p>
        </p:txBody>
      </p:sp>
      <p:pic>
        <p:nvPicPr>
          <p:cNvPr id="4" name="Obraz 3" descr="k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2880742" cy="216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14290"/>
            <a:ext cx="25717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PROCES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124744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ZAPRASZAM  DO  PRACY:</a:t>
            </a:r>
          </a:p>
          <a:p>
            <a:endParaRPr lang="pl-PL" b="1" dirty="0" smtClean="0"/>
          </a:p>
          <a:p>
            <a:pPr marL="342900" indent="-342900" algn="just">
              <a:buAutoNum type="arabicPeriod"/>
            </a:pPr>
            <a:r>
              <a:rPr lang="pl-PL" b="1" dirty="0" smtClean="0"/>
              <a:t>Zapoznajcie się z materiałami i zdecydujcie, w której grupie chcecie pracować.</a:t>
            </a:r>
          </a:p>
          <a:p>
            <a:pPr marL="342900" indent="-342900" algn="just"/>
            <a:endParaRPr lang="pl-PL" b="1" dirty="0" smtClean="0"/>
          </a:p>
          <a:p>
            <a:pPr marL="342900" indent="-342900" algn="just"/>
            <a:r>
              <a:rPr lang="pl-PL" b="1" dirty="0" smtClean="0"/>
              <a:t>2. Wybierzcie sześcioosobowe grupy, w których będziecie pracować. Każda grupa wybierze swojego lidera (powinna to być osoba sprawnie posługująca się TI), który pokieruje Waszą pracą, będzie konsultował postępy działań z nauczycielem  i na zakończenie przedstawi efekty Waszej pracy na forum klasy.</a:t>
            </a:r>
          </a:p>
          <a:p>
            <a:pPr marL="342900" indent="-342900" algn="just"/>
            <a:endParaRPr lang="pl-PL" b="1" dirty="0" smtClean="0"/>
          </a:p>
          <a:p>
            <a:pPr marL="342900" indent="-342900" algn="just"/>
            <a:r>
              <a:rPr lang="pl-PL" b="1" dirty="0" smtClean="0"/>
              <a:t>3. Na początek przypomnijcie sobie zasady tworzenia materiałów w zaproponowanych programach, zaplanujcie zadania, opracujcie plan pracy i sprawiedliwie podzielcie obowiązki, ponieważ wszyscy odpowiadacie za efekt końcowy.</a:t>
            </a:r>
          </a:p>
          <a:p>
            <a:pPr marL="342900" indent="-342900" algn="just"/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188641"/>
            <a:ext cx="2592287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7384" y="2132856"/>
            <a:ext cx="25966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77072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6516216" y="616530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smtClean="0"/>
              <a:t>Fot. S.Malibo </a:t>
            </a:r>
            <a:endParaRPr lang="pl-P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04664"/>
            <a:ext cx="399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OTO  WASZE  ZADANIA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" name="Obraz 2" descr="gaz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21400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95536" y="35010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GRUPA  I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27784" y="98072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 Jesteście dziennikarzami śledczymi. Przygotowujecie cykl reportaży na temat zbrodni wołyńskiej. Chcecie przekazać czytelnikom jak najwięcej faktów i dokumentów. W swojej pracy wykorzystajcie wypowiedzi świadków, zamieszczone na You Tube. Publikację przygotujcie w </a:t>
            </a:r>
            <a:r>
              <a:rPr lang="pl-PL" b="1" dirty="0" smtClean="0"/>
              <a:t>calameo </a:t>
            </a:r>
            <a:r>
              <a:rPr lang="pl-PL" dirty="0" smtClean="0"/>
              <a:t>jako gazetkę interaktywną.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99792" y="3140968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PRZYDATNE LINKI:</a:t>
            </a:r>
          </a:p>
          <a:p>
            <a:r>
              <a:rPr lang="pl-PL" u="sng" dirty="0" smtClean="0">
                <a:hlinkClick r:id="rId3"/>
              </a:rPr>
              <a:t>http://wolyn1943.eu.interii.pl/</a:t>
            </a:r>
            <a:endParaRPr lang="pl-PL" b="1" dirty="0" smtClean="0"/>
          </a:p>
          <a:p>
            <a:r>
              <a:rPr lang="pl-PL" u="sng" dirty="0" smtClean="0">
                <a:hlinkClick r:id="rId4"/>
              </a:rPr>
              <a:t>http://www.przeglad-tygodnik.pl/pl/artykul/rzezie-na-wolyniu</a:t>
            </a:r>
            <a:endParaRPr lang="pl-PL" dirty="0" smtClean="0"/>
          </a:p>
          <a:p>
            <a:r>
              <a:rPr lang="pl-PL" u="sng" dirty="0" smtClean="0">
                <a:hlinkClick r:id="rId5"/>
              </a:rPr>
              <a:t>http://pl.wikipedia.org/wiki/Rze%C5%BA_wo%C5%82y%C5%84ska</a:t>
            </a:r>
            <a:endParaRPr lang="pl-PL" dirty="0" smtClean="0"/>
          </a:p>
          <a:p>
            <a:r>
              <a:rPr lang="pl-PL" u="sng" dirty="0" smtClean="0">
                <a:hlinkClick r:id="rId6"/>
              </a:rPr>
              <a:t>http://m.onet.pl/wiadomosci/kraj,8kwss</a:t>
            </a:r>
            <a:endParaRPr lang="pl-PL" dirty="0" smtClean="0"/>
          </a:p>
          <a:p>
            <a:r>
              <a:rPr lang="pl-PL" u="sng" dirty="0" smtClean="0">
                <a:hlinkClick r:id="rId7"/>
              </a:rPr>
              <a:t>http://kresy24.pl/</a:t>
            </a:r>
            <a:r>
              <a:rPr lang="pl-PL" u="sng" dirty="0" err="1" smtClean="0">
                <a:hlinkClick r:id="rId7"/>
              </a:rPr>
              <a:t>category/ukrain</a:t>
            </a:r>
            <a:r>
              <a:rPr lang="pl-PL" u="sng" dirty="0" smtClean="0">
                <a:hlinkClick r:id="rId7"/>
              </a:rPr>
              <a:t>a/</a:t>
            </a:r>
            <a:endParaRPr lang="pl-PL" dirty="0" smtClean="0"/>
          </a:p>
          <a:p>
            <a:r>
              <a:rPr lang="pl-PL" u="sng" dirty="0" smtClean="0">
                <a:hlinkClick r:id="rId8"/>
              </a:rPr>
              <a:t>https://www.youtube.com/watch?v=qBp-QJjsE3o</a:t>
            </a:r>
            <a:endParaRPr lang="pl-PL" dirty="0" smtClean="0"/>
          </a:p>
          <a:p>
            <a:r>
              <a:rPr lang="pl-PL" u="sng" dirty="0" smtClean="0">
                <a:hlinkClick r:id="rId9"/>
              </a:rPr>
              <a:t>https://www.youtube.com/watch?v=4vLh0PaqfIE</a:t>
            </a:r>
            <a:endParaRPr lang="pl-PL" dirty="0" smtClean="0"/>
          </a:p>
          <a:p>
            <a:r>
              <a:rPr lang="pl-PL" u="sng" dirty="0" smtClean="0">
                <a:hlinkClick r:id="rId10"/>
              </a:rPr>
              <a:t>https://www.youtube.com/watch?v=dchH50CJWOk</a:t>
            </a:r>
            <a:endParaRPr lang="pl-PL" dirty="0" smtClean="0"/>
          </a:p>
          <a:p>
            <a:r>
              <a:rPr lang="pl-PL" u="sng" dirty="0" smtClean="0">
                <a:hlinkClick r:id="rId11"/>
              </a:rPr>
              <a:t>https://www.youtube.com/watch?v=chW0q2haTEc</a:t>
            </a:r>
            <a:endParaRPr lang="pl-PL" dirty="0" smtClean="0"/>
          </a:p>
          <a:p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się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7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467544" y="25649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GRUPA  II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75856" y="47667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Jesteście badaczami historii współczesnej. Odwiedzacie szkoły, aby zapoznać uczniów, zamieszkujących tereny dawnej Galicji z tragedią, jaka rozegrała się na Wołyniu. Przygotujcie </a:t>
            </a:r>
            <a:r>
              <a:rPr lang="pl-PL" b="1" dirty="0" smtClean="0"/>
              <a:t>glog</a:t>
            </a:r>
            <a:r>
              <a:rPr lang="pl-PL" dirty="0" smtClean="0"/>
              <a:t>  (interaktywny plakat), który będzie ilustracją Waszych prelekcji dla uczniów.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347864" y="2204864"/>
            <a:ext cx="5472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PRZYDATNE LINKI:</a:t>
            </a:r>
          </a:p>
          <a:p>
            <a:endParaRPr lang="pl-PL" dirty="0" smtClean="0"/>
          </a:p>
          <a:p>
            <a:r>
              <a:rPr lang="pl-PL" u="sng" dirty="0" smtClean="0">
                <a:hlinkClick r:id="rId3"/>
              </a:rPr>
              <a:t>http://kresy24.pl/</a:t>
            </a:r>
            <a:r>
              <a:rPr lang="pl-PL" u="sng" dirty="0" err="1" smtClean="0">
                <a:hlinkClick r:id="rId3"/>
              </a:rPr>
              <a:t>category/ukrain</a:t>
            </a:r>
            <a:r>
              <a:rPr lang="pl-PL" u="sng" dirty="0" smtClean="0">
                <a:hlinkClick r:id="rId3"/>
              </a:rPr>
              <a:t>a/</a:t>
            </a:r>
            <a:endParaRPr lang="pl-PL" dirty="0" smtClean="0"/>
          </a:p>
          <a:p>
            <a:r>
              <a:rPr lang="pl-PL" u="sng" dirty="0" smtClean="0">
                <a:hlinkClick r:id="rId4"/>
              </a:rPr>
              <a:t>http://www.bibula.com/?p=67655</a:t>
            </a:r>
            <a:endParaRPr lang="pl-PL" dirty="0" smtClean="0"/>
          </a:p>
          <a:p>
            <a:r>
              <a:rPr lang="pl-PL" u="sng" dirty="0" smtClean="0">
                <a:hlinkClick r:id="rId5"/>
              </a:rPr>
              <a:t>http://www.nawolyniu.pl/artykuly/parosla.htm</a:t>
            </a:r>
            <a:endParaRPr lang="pl-PL" dirty="0" smtClean="0"/>
          </a:p>
          <a:p>
            <a:r>
              <a:rPr lang="pl-PL" u="sng" dirty="0" smtClean="0">
                <a:hlinkClick r:id="rId6"/>
              </a:rPr>
              <a:t>http://www.teatr-pismo.pl/przeglad/367/sielanka_i_trupy/</a:t>
            </a:r>
            <a:endParaRPr lang="pl-PL" dirty="0" smtClean="0"/>
          </a:p>
          <a:p>
            <a:r>
              <a:rPr lang="pl-PL" u="sng" dirty="0" smtClean="0">
                <a:hlinkClick r:id="rId7"/>
              </a:rPr>
              <a:t>http://p.skwiecinski.salon24.pl/</a:t>
            </a:r>
            <a:endParaRPr lang="pl-PL" dirty="0" smtClean="0"/>
          </a:p>
          <a:p>
            <a:r>
              <a:rPr lang="pl-PL" u="sng" dirty="0" smtClean="0">
                <a:hlinkClick r:id="rId8"/>
              </a:rPr>
              <a:t>https://www.youtube.com/watch?v=chW0q2haTEc</a:t>
            </a:r>
            <a:endParaRPr lang="pl-PL" dirty="0" smtClean="0"/>
          </a:p>
          <a:p>
            <a:r>
              <a:rPr lang="pl-PL" u="sng" dirty="0" smtClean="0">
                <a:hlinkClick r:id="rId9"/>
              </a:rPr>
              <a:t>https://www.youtube.com/watch?v=dAL40U5-WMg</a:t>
            </a:r>
            <a:endParaRPr lang="pl-PL" dirty="0" smtClean="0"/>
          </a:p>
          <a:p>
            <a:r>
              <a:rPr lang="pl-PL" u="sng" dirty="0" smtClean="0">
                <a:hlinkClick r:id="rId10"/>
              </a:rPr>
              <a:t>https://www.youtube.com/watch?v=O90jLAqGygs</a:t>
            </a:r>
            <a:endParaRPr lang="pl-PL" dirty="0" smtClean="0"/>
          </a:p>
          <a:p>
            <a:r>
              <a:rPr lang="pl-PL" u="sng" dirty="0" smtClean="0">
                <a:hlinkClick r:id="rId11"/>
              </a:rPr>
              <a:t>https://www.youtube.com/watch?v=q-KS_9ChZeg</a:t>
            </a:r>
            <a:endParaRPr lang="pl-PL" u="sng" dirty="0" smtClean="0"/>
          </a:p>
          <a:p>
            <a:r>
              <a:rPr lang="pl-PL" u="sng" dirty="0" smtClean="0">
                <a:hlinkClick r:id="rId12"/>
              </a:rPr>
              <a:t>https://www.youtube.com/watch?v=H5EAGErT2a8</a:t>
            </a:r>
            <a:endParaRPr lang="pl-PL" u="sng" dirty="0" smtClean="0"/>
          </a:p>
          <a:p>
            <a:r>
              <a:rPr lang="pl-PL" u="sng" dirty="0" smtClean="0">
                <a:hlinkClick r:id="rId13"/>
              </a:rPr>
              <a:t>https://www.youtube.com/watch?v=OoIg3RSR6og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yw pakietu Office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Pages>0</Pages>
  <Words>2317</Words>
  <Characters>0</Characters>
  <Application>Microsoft Office PowerPoint</Application>
  <DocSecurity>0</DocSecurity>
  <PresentationFormat>Pokaz na ekranie (4:3)</PresentationFormat>
  <Lines>0</Lines>
  <Paragraphs>263</Paragraphs>
  <Slides>23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Motyw pakietu Office</vt:lpstr>
      <vt:lpstr>1_Office 主题​​</vt:lpstr>
      <vt:lpstr>WOŁYŃ 1943… PAMIĘTAMY  !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Dziękuję  za  uwagę!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zouendong</dc:creator>
  <cp:keywords/>
  <dc:description/>
  <cp:lastModifiedBy>Yndejn</cp:lastModifiedBy>
  <cp:revision>157</cp:revision>
  <cp:lastPrinted>1899-12-30T00:00:00Z</cp:lastPrinted>
  <dcterms:created xsi:type="dcterms:W3CDTF">2011-07-13T18:55:43Z</dcterms:created>
  <dcterms:modified xsi:type="dcterms:W3CDTF">2016-10-17T15:47:13Z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